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1" r:id="rId4"/>
    <p:sldId id="262" r:id="rId5"/>
    <p:sldId id="263" r:id="rId6"/>
    <p:sldId id="264" r:id="rId7"/>
    <p:sldId id="265" r:id="rId8"/>
    <p:sldId id="336" r:id="rId9"/>
    <p:sldId id="266" r:id="rId10"/>
    <p:sldId id="296" r:id="rId11"/>
    <p:sldId id="284" r:id="rId12"/>
    <p:sldId id="285" r:id="rId13"/>
    <p:sldId id="289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6" r:id="rId22"/>
    <p:sldId id="277" r:id="rId23"/>
    <p:sldId id="299" r:id="rId24"/>
    <p:sldId id="297" r:id="rId25"/>
    <p:sldId id="298" r:id="rId26"/>
    <p:sldId id="309" r:id="rId27"/>
    <p:sldId id="310" r:id="rId28"/>
    <p:sldId id="300" r:id="rId29"/>
    <p:sldId id="306" r:id="rId30"/>
    <p:sldId id="307" r:id="rId31"/>
    <p:sldId id="302" r:id="rId32"/>
    <p:sldId id="303" r:id="rId33"/>
    <p:sldId id="304" r:id="rId34"/>
    <p:sldId id="301" r:id="rId35"/>
    <p:sldId id="278" r:id="rId36"/>
    <p:sldId id="279" r:id="rId37"/>
    <p:sldId id="280" r:id="rId38"/>
    <p:sldId id="281" r:id="rId39"/>
    <p:sldId id="282" r:id="rId40"/>
    <p:sldId id="275" r:id="rId41"/>
    <p:sldId id="283" r:id="rId42"/>
    <p:sldId id="286" r:id="rId43"/>
    <p:sldId id="287" r:id="rId44"/>
    <p:sldId id="288" r:id="rId45"/>
  </p:sldIdLst>
  <p:sldSz cx="9144000" cy="6858000" type="screen4x3"/>
  <p:notesSz cx="6858000" cy="9144000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000" b="0" i="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000" b="0" i="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000" b="0" i="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000" b="0" i="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000" b="0" i="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000" b="0" i="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000" b="0" i="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000" b="0" i="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000" b="0" i="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8" Type="http://schemas.openxmlformats.org/officeDocument/2006/relationships/tableStyles" Target="tableStyles.xml"/><Relationship Id="rId47" Type="http://schemas.openxmlformats.org/officeDocument/2006/relationships/viewProps" Target="viewProps.xml"/><Relationship Id="rId46" Type="http://schemas.openxmlformats.org/officeDocument/2006/relationships/presProps" Target="presProps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9" Type="http://schemas.openxmlformats.org/officeDocument/2006/relationships/image" Target="../media/image36.wmf"/><Relationship Id="rId8" Type="http://schemas.openxmlformats.org/officeDocument/2006/relationships/image" Target="../media/image35.wmf"/><Relationship Id="rId7" Type="http://schemas.openxmlformats.org/officeDocument/2006/relationships/image" Target="../media/image34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9" Type="http://schemas.openxmlformats.org/officeDocument/2006/relationships/image" Target="../media/image46.wmf"/><Relationship Id="rId18" Type="http://schemas.openxmlformats.org/officeDocument/2006/relationships/image" Target="../media/image45.wmf"/><Relationship Id="rId17" Type="http://schemas.openxmlformats.org/officeDocument/2006/relationships/image" Target="../media/image44.wmf"/><Relationship Id="rId16" Type="http://schemas.openxmlformats.org/officeDocument/2006/relationships/image" Target="../media/image43.wmf"/><Relationship Id="rId15" Type="http://schemas.openxmlformats.org/officeDocument/2006/relationships/image" Target="../media/image42.wmf"/><Relationship Id="rId14" Type="http://schemas.openxmlformats.org/officeDocument/2006/relationships/image" Target="../media/image41.wmf"/><Relationship Id="rId13" Type="http://schemas.openxmlformats.org/officeDocument/2006/relationships/image" Target="../media/image40.wmf"/><Relationship Id="rId12" Type="http://schemas.openxmlformats.org/officeDocument/2006/relationships/image" Target="../media/image39.wmf"/><Relationship Id="rId11" Type="http://schemas.openxmlformats.org/officeDocument/2006/relationships/image" Target="../media/image38.wmf"/><Relationship Id="rId10" Type="http://schemas.openxmlformats.org/officeDocument/2006/relationships/image" Target="../media/image37.wmf"/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2.vml.rels><?xml version="1.0" encoding="UTF-8" standalone="yes"?>
<Relationships xmlns="http://schemas.openxmlformats.org/package/2006/relationships"><Relationship Id="rId4" Type="http://schemas.openxmlformats.org/officeDocument/2006/relationships/image" Target="../media/image53.wmf"/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0.wmf"/></Relationships>
</file>

<file path=ppt/drawings/_rels/vmlDrawing14.vml.rels><?xml version="1.0" encoding="UTF-8" standalone="yes"?>
<Relationships xmlns="http://schemas.openxmlformats.org/package/2006/relationships"><Relationship Id="rId5" Type="http://schemas.openxmlformats.org/officeDocument/2006/relationships/image" Target="../media/image53.wmf"/><Relationship Id="rId4" Type="http://schemas.openxmlformats.org/officeDocument/2006/relationships/image" Target="../media/image57.wmf"/><Relationship Id="rId3" Type="http://schemas.openxmlformats.org/officeDocument/2006/relationships/image" Target="../media/image56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6.vml.rels><?xml version="1.0" encoding="UTF-8" standalone="yes"?>
<Relationships xmlns="http://schemas.openxmlformats.org/package/2006/relationships"><Relationship Id="rId7" Type="http://schemas.openxmlformats.org/officeDocument/2006/relationships/image" Target="../media/image69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716657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 dirty="0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 dirty="0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wipe dir="r"/>
  </p:transition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3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7.wmf"/><Relationship Id="rId1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wmf"/><Relationship Id="rId1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5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2" Type="http://schemas.openxmlformats.org/officeDocument/2006/relationships/image" Target="../media/image11.wmf"/><Relationship Id="rId1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6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6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2" Type="http://schemas.openxmlformats.org/officeDocument/2006/relationships/image" Target="../media/image17.wmf"/><Relationship Id="rId1" Type="http://schemas.openxmlformats.org/officeDocument/2006/relationships/oleObject" Target="../embeddings/oleObject12.bin"/></Relationships>
</file>

<file path=ppt/slides/_rels/slide2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7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1.wmf"/><Relationship Id="rId3" Type="http://schemas.openxmlformats.org/officeDocument/2006/relationships/oleObject" Target="../embeddings/oleObject16.bin"/><Relationship Id="rId2" Type="http://schemas.openxmlformats.org/officeDocument/2006/relationships/image" Target="../media/image20.wmf"/><Relationship Id="rId1" Type="http://schemas.openxmlformats.org/officeDocument/2006/relationships/oleObject" Target="../embeddings/oleObject15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8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3.wmf"/><Relationship Id="rId3" Type="http://schemas.openxmlformats.org/officeDocument/2006/relationships/oleObject" Target="../embeddings/oleObject18.bin"/><Relationship Id="rId2" Type="http://schemas.openxmlformats.org/officeDocument/2006/relationships/image" Target="../media/image22.wmf"/><Relationship Id="rId1" Type="http://schemas.openxmlformats.org/officeDocument/2006/relationships/oleObject" Target="../embeddings/oleObject17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9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6.wmf"/><Relationship Id="rId3" Type="http://schemas.openxmlformats.org/officeDocument/2006/relationships/oleObject" Target="../embeddings/oleObject21.bin"/><Relationship Id="rId2" Type="http://schemas.openxmlformats.org/officeDocument/2006/relationships/image" Target="../media/image25.wmf"/><Relationship Id="rId1" Type="http://schemas.openxmlformats.org/officeDocument/2006/relationships/oleObject" Target="../embeddings/oleObject20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7.bin"/><Relationship Id="rId8" Type="http://schemas.openxmlformats.org/officeDocument/2006/relationships/image" Target="../media/image31.wmf"/><Relationship Id="rId7" Type="http://schemas.openxmlformats.org/officeDocument/2006/relationships/oleObject" Target="../embeddings/oleObject26.bin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5.bin"/><Relationship Id="rId40" Type="http://schemas.openxmlformats.org/officeDocument/2006/relationships/vmlDrawing" Target="../drawings/vmlDrawing10.vml"/><Relationship Id="rId4" Type="http://schemas.openxmlformats.org/officeDocument/2006/relationships/image" Target="../media/image29.wmf"/><Relationship Id="rId39" Type="http://schemas.openxmlformats.org/officeDocument/2006/relationships/slideLayout" Target="../slideLayouts/slideLayout7.xml"/><Relationship Id="rId38" Type="http://schemas.openxmlformats.org/officeDocument/2006/relationships/image" Target="../media/image46.wmf"/><Relationship Id="rId37" Type="http://schemas.openxmlformats.org/officeDocument/2006/relationships/oleObject" Target="../embeddings/oleObject41.bin"/><Relationship Id="rId36" Type="http://schemas.openxmlformats.org/officeDocument/2006/relationships/image" Target="../media/image45.wmf"/><Relationship Id="rId35" Type="http://schemas.openxmlformats.org/officeDocument/2006/relationships/oleObject" Target="../embeddings/oleObject40.bin"/><Relationship Id="rId34" Type="http://schemas.openxmlformats.org/officeDocument/2006/relationships/image" Target="../media/image44.wmf"/><Relationship Id="rId33" Type="http://schemas.openxmlformats.org/officeDocument/2006/relationships/oleObject" Target="../embeddings/oleObject39.bin"/><Relationship Id="rId32" Type="http://schemas.openxmlformats.org/officeDocument/2006/relationships/image" Target="../media/image43.wmf"/><Relationship Id="rId31" Type="http://schemas.openxmlformats.org/officeDocument/2006/relationships/oleObject" Target="../embeddings/oleObject38.bin"/><Relationship Id="rId30" Type="http://schemas.openxmlformats.org/officeDocument/2006/relationships/image" Target="../media/image42.wmf"/><Relationship Id="rId3" Type="http://schemas.openxmlformats.org/officeDocument/2006/relationships/oleObject" Target="../embeddings/oleObject24.bin"/><Relationship Id="rId29" Type="http://schemas.openxmlformats.org/officeDocument/2006/relationships/oleObject" Target="../embeddings/oleObject37.bin"/><Relationship Id="rId28" Type="http://schemas.openxmlformats.org/officeDocument/2006/relationships/image" Target="../media/image41.wmf"/><Relationship Id="rId27" Type="http://schemas.openxmlformats.org/officeDocument/2006/relationships/oleObject" Target="../embeddings/oleObject36.bin"/><Relationship Id="rId26" Type="http://schemas.openxmlformats.org/officeDocument/2006/relationships/image" Target="../media/image40.wmf"/><Relationship Id="rId25" Type="http://schemas.openxmlformats.org/officeDocument/2006/relationships/oleObject" Target="../embeddings/oleObject35.bin"/><Relationship Id="rId24" Type="http://schemas.openxmlformats.org/officeDocument/2006/relationships/image" Target="../media/image39.wmf"/><Relationship Id="rId23" Type="http://schemas.openxmlformats.org/officeDocument/2006/relationships/oleObject" Target="../embeddings/oleObject34.bin"/><Relationship Id="rId22" Type="http://schemas.openxmlformats.org/officeDocument/2006/relationships/image" Target="../media/image38.wmf"/><Relationship Id="rId21" Type="http://schemas.openxmlformats.org/officeDocument/2006/relationships/oleObject" Target="../embeddings/oleObject33.bin"/><Relationship Id="rId20" Type="http://schemas.openxmlformats.org/officeDocument/2006/relationships/image" Target="../media/image37.wmf"/><Relationship Id="rId2" Type="http://schemas.openxmlformats.org/officeDocument/2006/relationships/image" Target="../media/image28.wmf"/><Relationship Id="rId19" Type="http://schemas.openxmlformats.org/officeDocument/2006/relationships/oleObject" Target="../embeddings/oleObject32.bin"/><Relationship Id="rId18" Type="http://schemas.openxmlformats.org/officeDocument/2006/relationships/image" Target="../media/image36.wmf"/><Relationship Id="rId17" Type="http://schemas.openxmlformats.org/officeDocument/2006/relationships/oleObject" Target="../embeddings/oleObject31.bin"/><Relationship Id="rId16" Type="http://schemas.openxmlformats.org/officeDocument/2006/relationships/image" Target="../media/image35.wmf"/><Relationship Id="rId15" Type="http://schemas.openxmlformats.org/officeDocument/2006/relationships/oleObject" Target="../embeddings/oleObject30.bin"/><Relationship Id="rId14" Type="http://schemas.openxmlformats.org/officeDocument/2006/relationships/image" Target="../media/image34.wmf"/><Relationship Id="rId13" Type="http://schemas.openxmlformats.org/officeDocument/2006/relationships/oleObject" Target="../embeddings/oleObject29.bin"/><Relationship Id="rId12" Type="http://schemas.openxmlformats.org/officeDocument/2006/relationships/image" Target="../media/image33.wmf"/><Relationship Id="rId11" Type="http://schemas.openxmlformats.org/officeDocument/2006/relationships/oleObject" Target="../embeddings/oleObject28.bin"/><Relationship Id="rId10" Type="http://schemas.openxmlformats.org/officeDocument/2006/relationships/image" Target="../media/image32.wmf"/><Relationship Id="rId1" Type="http://schemas.openxmlformats.org/officeDocument/2006/relationships/oleObject" Target="../embeddings/oleObject23.bin"/></Relationships>
</file>

<file path=ppt/slides/_rels/slide3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1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8.wmf"/><Relationship Id="rId3" Type="http://schemas.openxmlformats.org/officeDocument/2006/relationships/oleObject" Target="../embeddings/oleObject43.bin"/><Relationship Id="rId2" Type="http://schemas.openxmlformats.org/officeDocument/2006/relationships/image" Target="../media/image47.wmf"/><Relationship Id="rId1" Type="http://schemas.openxmlformats.org/officeDocument/2006/relationships/oleObject" Target="../embeddings/oleObject42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9.png"/></Relationships>
</file>

<file path=ppt/slides/_rels/slide3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3.xml"/><Relationship Id="rId8" Type="http://schemas.openxmlformats.org/officeDocument/2006/relationships/image" Target="../media/image53.wmf"/><Relationship Id="rId7" Type="http://schemas.openxmlformats.org/officeDocument/2006/relationships/oleObject" Target="../embeddings/oleObject47.bin"/><Relationship Id="rId6" Type="http://schemas.openxmlformats.org/officeDocument/2006/relationships/image" Target="../media/image52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51.wmf"/><Relationship Id="rId3" Type="http://schemas.openxmlformats.org/officeDocument/2006/relationships/oleObject" Target="../embeddings/oleObject45.bin"/><Relationship Id="rId2" Type="http://schemas.openxmlformats.org/officeDocument/2006/relationships/image" Target="../media/image50.wmf"/><Relationship Id="rId10" Type="http://schemas.openxmlformats.org/officeDocument/2006/relationships/vmlDrawing" Target="../drawings/vmlDrawing12.vml"/><Relationship Id="rId1" Type="http://schemas.openxmlformats.org/officeDocument/2006/relationships/oleObject" Target="../embeddings/oleObject44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3.vml"/><Relationship Id="rId6" Type="http://schemas.openxmlformats.org/officeDocument/2006/relationships/slideLayout" Target="../slideLayouts/slideLayout13.xml"/><Relationship Id="rId5" Type="http://schemas.openxmlformats.org/officeDocument/2006/relationships/image" Target="../media/image55.png"/><Relationship Id="rId4" Type="http://schemas.openxmlformats.org/officeDocument/2006/relationships/image" Target="../media/image54.wmf"/><Relationship Id="rId3" Type="http://schemas.openxmlformats.org/officeDocument/2006/relationships/oleObject" Target="../embeddings/oleObject49.bin"/><Relationship Id="rId2" Type="http://schemas.openxmlformats.org/officeDocument/2006/relationships/image" Target="../media/image50.wmf"/><Relationship Id="rId1" Type="http://schemas.openxmlformats.org/officeDocument/2006/relationships/oleObject" Target="../embeddings/oleObject48.bin"/></Relationships>
</file>

<file path=ppt/slides/_rels/slide3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4.bin"/><Relationship Id="rId8" Type="http://schemas.openxmlformats.org/officeDocument/2006/relationships/image" Target="../media/image57.wmf"/><Relationship Id="rId7" Type="http://schemas.openxmlformats.org/officeDocument/2006/relationships/oleObject" Target="../embeddings/oleObject53.bin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2.wmf"/><Relationship Id="rId3" Type="http://schemas.openxmlformats.org/officeDocument/2006/relationships/oleObject" Target="../embeddings/oleObject51.bin"/><Relationship Id="rId2" Type="http://schemas.openxmlformats.org/officeDocument/2006/relationships/image" Target="../media/image51.wmf"/><Relationship Id="rId13" Type="http://schemas.openxmlformats.org/officeDocument/2006/relationships/vmlDrawing" Target="../drawings/vmlDrawing14.vml"/><Relationship Id="rId12" Type="http://schemas.openxmlformats.org/officeDocument/2006/relationships/slideLayout" Target="../slideLayouts/slideLayout13.xml"/><Relationship Id="rId11" Type="http://schemas.openxmlformats.org/officeDocument/2006/relationships/image" Target="../media/image55.png"/><Relationship Id="rId10" Type="http://schemas.openxmlformats.org/officeDocument/2006/relationships/image" Target="../media/image53.wmf"/><Relationship Id="rId1" Type="http://schemas.openxmlformats.org/officeDocument/2006/relationships/oleObject" Target="../embeddings/oleObject50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8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wmf"/><Relationship Id="rId1" Type="http://schemas.openxmlformats.org/officeDocument/2006/relationships/oleObject" Target="../embeddings/oleObject4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9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5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61.wmf"/><Relationship Id="rId3" Type="http://schemas.openxmlformats.org/officeDocument/2006/relationships/oleObject" Target="../embeddings/oleObject56.bin"/><Relationship Id="rId2" Type="http://schemas.openxmlformats.org/officeDocument/2006/relationships/image" Target="../media/image60.wmf"/><Relationship Id="rId1" Type="http://schemas.openxmlformats.org/officeDocument/2006/relationships/oleObject" Target="../embeddings/oleObject55.bin"/></Relationships>
</file>

<file path=ppt/slides/_rels/slide4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2.bin"/><Relationship Id="rId8" Type="http://schemas.openxmlformats.org/officeDocument/2006/relationships/image" Target="../media/image66.wmf"/><Relationship Id="rId7" Type="http://schemas.openxmlformats.org/officeDocument/2006/relationships/oleObject" Target="../embeddings/oleObject61.bin"/><Relationship Id="rId6" Type="http://schemas.openxmlformats.org/officeDocument/2006/relationships/image" Target="../media/image65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64.wmf"/><Relationship Id="rId3" Type="http://schemas.openxmlformats.org/officeDocument/2006/relationships/oleObject" Target="../embeddings/oleObject59.bin"/><Relationship Id="rId2" Type="http://schemas.openxmlformats.org/officeDocument/2006/relationships/image" Target="../media/image63.wmf"/><Relationship Id="rId16" Type="http://schemas.openxmlformats.org/officeDocument/2006/relationships/vmlDrawing" Target="../drawings/vmlDrawing16.vml"/><Relationship Id="rId15" Type="http://schemas.openxmlformats.org/officeDocument/2006/relationships/slideLayout" Target="../slideLayouts/slideLayout7.xml"/><Relationship Id="rId14" Type="http://schemas.openxmlformats.org/officeDocument/2006/relationships/image" Target="../media/image69.wmf"/><Relationship Id="rId13" Type="http://schemas.openxmlformats.org/officeDocument/2006/relationships/oleObject" Target="../embeddings/oleObject64.bin"/><Relationship Id="rId12" Type="http://schemas.openxmlformats.org/officeDocument/2006/relationships/image" Target="../media/image68.wmf"/><Relationship Id="rId11" Type="http://schemas.openxmlformats.org/officeDocument/2006/relationships/oleObject" Target="../embeddings/oleObject63.bin"/><Relationship Id="rId10" Type="http://schemas.openxmlformats.org/officeDocument/2006/relationships/image" Target="../media/image67.wmf"/><Relationship Id="rId1" Type="http://schemas.openxmlformats.org/officeDocument/2006/relationships/oleObject" Target="../embeddings/oleObject58.bin"/></Relationships>
</file>

<file path=ppt/slides/_rels/slide4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7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0.wmf"/><Relationship Id="rId1" Type="http://schemas.openxmlformats.org/officeDocument/2006/relationships/oleObject" Target="../embeddings/oleObject65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9" name="文本框 3073"/>
          <p:cNvSpPr txBox="1"/>
          <p:nvPr/>
        </p:nvSpPr>
        <p:spPr>
          <a:xfrm>
            <a:off x="250825" y="692150"/>
            <a:ext cx="78486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dirty="0">
                <a:latin typeface="Times New Roman" panose="02020603050405020304" pitchFamily="2" charset="0"/>
                <a:ea typeface="楷体_GB2312" pitchFamily="1" charset="-122"/>
              </a:rPr>
              <a:t>          LINGO</a:t>
            </a:r>
            <a:r>
              <a:rPr lang="zh-CN" altLang="en-US" sz="3600" dirty="0">
                <a:latin typeface="Times New Roman" panose="02020603050405020304" pitchFamily="2" charset="0"/>
                <a:ea typeface="楷体_GB2312" pitchFamily="1" charset="-122"/>
              </a:rPr>
              <a:t>优化软件的使用简介</a:t>
            </a:r>
            <a:endParaRPr lang="zh-CN" altLang="en-US" sz="3600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2050" name="文本框 3074"/>
          <p:cNvSpPr txBox="1"/>
          <p:nvPr/>
        </p:nvSpPr>
        <p:spPr>
          <a:xfrm>
            <a:off x="1116013" y="2708275"/>
            <a:ext cx="6048375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　　计算机学院应用数学教研室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2051" name="文本框 3075"/>
          <p:cNvSpPr txBox="1"/>
          <p:nvPr/>
        </p:nvSpPr>
        <p:spPr>
          <a:xfrm>
            <a:off x="3132138" y="1700213"/>
            <a:ext cx="1441450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余德兴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文本框 14337"/>
          <p:cNvSpPr txBox="1"/>
          <p:nvPr/>
        </p:nvSpPr>
        <p:spPr>
          <a:xfrm>
            <a:off x="0" y="260350"/>
            <a:ext cx="8459788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练习用软件求下列线性规划问题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: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11266" name="对象 14338"/>
          <p:cNvGraphicFramePr>
            <a:graphicFrameLocks noChangeAspect="1"/>
          </p:cNvGraphicFramePr>
          <p:nvPr/>
        </p:nvGraphicFramePr>
        <p:xfrm>
          <a:off x="179388" y="981075"/>
          <a:ext cx="2879725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1" imgW="1778000" imgH="1168400" progId="Equation.3">
                  <p:embed/>
                </p:oleObj>
              </mc:Choice>
              <mc:Fallback>
                <p:oleObj name="" r:id="rId1" imgW="1778000" imgH="1168400" progId="Equation.3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9388" y="981075"/>
                        <a:ext cx="2879725" cy="1892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对象 14339"/>
          <p:cNvGraphicFramePr>
            <a:graphicFrameLocks noChangeAspect="1"/>
          </p:cNvGraphicFramePr>
          <p:nvPr/>
        </p:nvGraphicFramePr>
        <p:xfrm>
          <a:off x="539750" y="3644900"/>
          <a:ext cx="2611438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3" imgW="1612900" imgH="965200" progId="Equation.3">
                  <p:embed/>
                </p:oleObj>
              </mc:Choice>
              <mc:Fallback>
                <p:oleObj name="" r:id="rId3" imgW="1612900" imgH="965200" progId="Equation.3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750" y="3644900"/>
                        <a:ext cx="2611438" cy="1562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对象 14340"/>
          <p:cNvGraphicFramePr>
            <a:graphicFrameLocks noChangeAspect="1"/>
          </p:cNvGraphicFramePr>
          <p:nvPr/>
        </p:nvGraphicFramePr>
        <p:xfrm>
          <a:off x="4716463" y="908050"/>
          <a:ext cx="4022725" cy="486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5" imgW="1930400" imgH="2336800" progId="Equation.3">
                  <p:embed/>
                </p:oleObj>
              </mc:Choice>
              <mc:Fallback>
                <p:oleObj name="" r:id="rId5" imgW="1930400" imgH="2336800" progId="Equation.3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16463" y="908050"/>
                        <a:ext cx="4022725" cy="48688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2289" name="对象 15361"/>
          <p:cNvGraphicFramePr>
            <a:graphicFrameLocks noChangeAspect="1"/>
          </p:cNvGraphicFramePr>
          <p:nvPr/>
        </p:nvGraphicFramePr>
        <p:xfrm>
          <a:off x="611188" y="260350"/>
          <a:ext cx="69850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3149600" imgH="2108200" progId="Equation.3">
                  <p:embed/>
                </p:oleObj>
              </mc:Choice>
              <mc:Fallback>
                <p:oleObj name="" r:id="rId1" imgW="3149600" imgH="2108200" progId="Equation.3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11188" y="260350"/>
                        <a:ext cx="6985000" cy="4114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矩形 16385"/>
          <p:cNvSpPr/>
          <p:nvPr/>
        </p:nvSpPr>
        <p:spPr>
          <a:xfrm>
            <a:off x="539750" y="981075"/>
            <a:ext cx="5111750" cy="15541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dirty="0">
                <a:latin typeface="Times New Roman" panose="02020603050405020304" pitchFamily="2" charset="0"/>
                <a:ea typeface="楷体_GB2312" pitchFamily="1" charset="-122"/>
              </a:rPr>
              <a:t>2*x1+4*x2+8*x3=500</a:t>
            </a:r>
            <a:endParaRPr lang="en-US" altLang="zh-CN" sz="3200" dirty="0">
              <a:latin typeface="Times New Roman" panose="02020603050405020304" pitchFamily="2" charset="0"/>
              <a:ea typeface="楷体_GB2312" pitchFamily="1" charset="-122"/>
            </a:endParaRPr>
          </a:p>
          <a:p>
            <a:r>
              <a:rPr lang="en-US" altLang="zh-CN" sz="3200" dirty="0">
                <a:latin typeface="Times New Roman" panose="02020603050405020304" pitchFamily="2" charset="0"/>
                <a:ea typeface="楷体_GB2312" pitchFamily="1" charset="-122"/>
              </a:rPr>
              <a:t>2*x1+3*x2+4*x3=300</a:t>
            </a:r>
            <a:endParaRPr lang="en-US" altLang="zh-CN" sz="3200" dirty="0">
              <a:latin typeface="Times New Roman" panose="02020603050405020304" pitchFamily="2" charset="0"/>
              <a:ea typeface="楷体_GB2312" pitchFamily="1" charset="-122"/>
            </a:endParaRPr>
          </a:p>
          <a:p>
            <a:r>
              <a:rPr lang="en-US" altLang="zh-CN" sz="3200" dirty="0">
                <a:latin typeface="Times New Roman" panose="02020603050405020304" pitchFamily="2" charset="0"/>
                <a:ea typeface="楷体_GB2312" pitchFamily="1" charset="-122"/>
              </a:rPr>
              <a:t>10&lt;=x1&lt;=50</a:t>
            </a:r>
            <a:endParaRPr lang="en-US" altLang="zh-CN" sz="3200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13314" name="文本框 16386"/>
          <p:cNvSpPr txBox="1"/>
          <p:nvPr/>
        </p:nvSpPr>
        <p:spPr>
          <a:xfrm>
            <a:off x="250825" y="404813"/>
            <a:ext cx="5329238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5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求解方程组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文本框 22529"/>
          <p:cNvSpPr txBox="1"/>
          <p:nvPr/>
        </p:nvSpPr>
        <p:spPr>
          <a:xfrm>
            <a:off x="0" y="0"/>
            <a:ext cx="6192838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Times New Roman" panose="02020603050405020304" pitchFamily="2" charset="0"/>
                <a:ea typeface="楷体_GB2312" pitchFamily="1" charset="-122"/>
              </a:rPr>
              <a:t>二、一维数组循环编程模型</a:t>
            </a:r>
            <a:endParaRPr lang="zh-CN" altLang="en-US" sz="3600" b="1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14338" name="文本框 22530"/>
          <p:cNvSpPr txBox="1"/>
          <p:nvPr/>
        </p:nvSpPr>
        <p:spPr>
          <a:xfrm>
            <a:off x="0" y="549275"/>
            <a:ext cx="8964613" cy="3292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     SAILCO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公司需要决定下四个季度的帆船生产量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下四个季度的帆船需求量分别是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40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条，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60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条，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75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条，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25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条，这些需求必须按时满足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每个季度正常的生产能力是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40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条帆船，每条帆船的生产费用是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400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美元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如果加班生产，每条船的费用是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450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美元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每个季度末，每条帆船的库存费用是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美元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假定生产提前期为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，初始库存为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10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条船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如何安排生产使总费用最少？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14339" name="文本框 22531"/>
          <p:cNvSpPr txBox="1"/>
          <p:nvPr/>
        </p:nvSpPr>
        <p:spPr>
          <a:xfrm>
            <a:off x="-33337" y="4005263"/>
            <a:ext cx="9140825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解：用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dem,rp,op,inv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分别表示需求量、正常生产量、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14340" name="文本框 22532"/>
          <p:cNvSpPr txBox="1"/>
          <p:nvPr/>
        </p:nvSpPr>
        <p:spPr>
          <a:xfrm>
            <a:off x="0" y="4437063"/>
            <a:ext cx="9144000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加班生产量、库存量，则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dem,rp,op,inv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对每个季度都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14341" name="文本框 22533"/>
          <p:cNvSpPr txBox="1"/>
          <p:nvPr/>
        </p:nvSpPr>
        <p:spPr>
          <a:xfrm>
            <a:off x="0" y="4868863"/>
            <a:ext cx="8964613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有一个对应的值，也就是说它们是一个由四个元素组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14342" name="文本框 22534"/>
          <p:cNvSpPr txBox="1"/>
          <p:nvPr/>
        </p:nvSpPr>
        <p:spPr>
          <a:xfrm>
            <a:off x="0" y="5373688"/>
            <a:ext cx="9144000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成的数组，其中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dem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是知道的，而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rp,op,inv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是未知数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14343" name="文本框 22535"/>
          <p:cNvSpPr txBox="1"/>
          <p:nvPr/>
        </p:nvSpPr>
        <p:spPr>
          <a:xfrm>
            <a:off x="0" y="6021388"/>
            <a:ext cx="8964613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现在可以建立起模型：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文本框 23553"/>
          <p:cNvSpPr txBox="1"/>
          <p:nvPr/>
        </p:nvSpPr>
        <p:spPr>
          <a:xfrm>
            <a:off x="179388" y="115888"/>
            <a:ext cx="5616575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首先目标函数是所有费用的和：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15362" name="对象 23554"/>
          <p:cNvGraphicFramePr>
            <a:graphicFrameLocks noChangeAspect="1"/>
          </p:cNvGraphicFramePr>
          <p:nvPr/>
        </p:nvGraphicFramePr>
        <p:xfrm>
          <a:off x="350838" y="765175"/>
          <a:ext cx="621030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2651760" imgH="355600" progId="Equation.3">
                  <p:embed/>
                </p:oleObj>
              </mc:Choice>
              <mc:Fallback>
                <p:oleObj name="" r:id="rId1" imgW="2651760" imgH="355600" progId="Equation.3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50838" y="765175"/>
                        <a:ext cx="6210300" cy="8318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文本框 23555"/>
          <p:cNvSpPr txBox="1"/>
          <p:nvPr/>
        </p:nvSpPr>
        <p:spPr>
          <a:xfrm>
            <a:off x="107950" y="1700213"/>
            <a:ext cx="3455988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约束条件有两个：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15364" name="文本框 23556"/>
          <p:cNvSpPr txBox="1"/>
          <p:nvPr/>
        </p:nvSpPr>
        <p:spPr>
          <a:xfrm>
            <a:off x="179388" y="2374900"/>
            <a:ext cx="2592387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(1)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能力限制：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15365" name="对象 23557"/>
          <p:cNvGraphicFramePr>
            <a:graphicFrameLocks noChangeAspect="1"/>
          </p:cNvGraphicFramePr>
          <p:nvPr/>
        </p:nvGraphicFramePr>
        <p:xfrm>
          <a:off x="250825" y="2997200"/>
          <a:ext cx="38893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3" imgW="1384935" imgH="203200" progId="Equation.3">
                  <p:embed/>
                </p:oleObj>
              </mc:Choice>
              <mc:Fallback>
                <p:oleObj name="" r:id="rId3" imgW="1384935" imgH="203200" progId="Equation.3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0825" y="2997200"/>
                        <a:ext cx="3889375" cy="571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文本框 23558"/>
          <p:cNvSpPr txBox="1"/>
          <p:nvPr/>
        </p:nvSpPr>
        <p:spPr>
          <a:xfrm>
            <a:off x="179388" y="3500438"/>
            <a:ext cx="3097212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(2)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库存表达式：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15367" name="对象 23559"/>
          <p:cNvGraphicFramePr>
            <a:graphicFrameLocks noChangeAspect="1"/>
          </p:cNvGraphicFramePr>
          <p:nvPr/>
        </p:nvGraphicFramePr>
        <p:xfrm>
          <a:off x="230188" y="3948113"/>
          <a:ext cx="7564437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5" imgW="2691130" imgH="660400" progId="Equation.3">
                  <p:embed/>
                </p:oleObj>
              </mc:Choice>
              <mc:Fallback>
                <p:oleObj name="" r:id="rId5" imgW="2691130" imgH="660400" progId="Equation.3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0188" y="3948113"/>
                        <a:ext cx="7564437" cy="18573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文本框 23560"/>
          <p:cNvSpPr txBox="1"/>
          <p:nvPr/>
        </p:nvSpPr>
        <p:spPr>
          <a:xfrm>
            <a:off x="0" y="5949950"/>
            <a:ext cx="8748713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再加上变量的非负约束就构成了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LP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问题模型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文本框 24577"/>
          <p:cNvSpPr txBox="1"/>
          <p:nvPr/>
        </p:nvSpPr>
        <p:spPr>
          <a:xfrm>
            <a:off x="107950" y="44450"/>
            <a:ext cx="8964613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如果利用数组的概念这个模型容易建立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记四个季度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16386" name="文本框 24578"/>
          <p:cNvSpPr txBox="1"/>
          <p:nvPr/>
        </p:nvSpPr>
        <p:spPr>
          <a:xfrm>
            <a:off x="0" y="549275"/>
            <a:ext cx="9144000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组成的集合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quarters={1,2,3,4},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他们就是上面数组的下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16387" name="文本框 24579"/>
          <p:cNvSpPr txBox="1"/>
          <p:nvPr/>
        </p:nvSpPr>
        <p:spPr>
          <a:xfrm>
            <a:off x="0" y="1052513"/>
            <a:ext cx="9144000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标集合，而数组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dem,rp,op,inv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对集合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quarters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中的每个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16388" name="文本框 24580"/>
          <p:cNvSpPr txBox="1"/>
          <p:nvPr/>
        </p:nvSpPr>
        <p:spPr>
          <a:xfrm>
            <a:off x="107950" y="1557338"/>
            <a:ext cx="8964613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元素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1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，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，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3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，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4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分别对应于一个数值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 Lingo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利用了数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16389" name="文本框 24581"/>
          <p:cNvSpPr txBox="1"/>
          <p:nvPr/>
        </p:nvSpPr>
        <p:spPr>
          <a:xfrm>
            <a:off x="0" y="2060575"/>
            <a:ext cx="9144000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组及其下标的关系，引入了“集合”及其“属性”的概念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16390" name="文本框 24582"/>
          <p:cNvSpPr txBox="1"/>
          <p:nvPr/>
        </p:nvSpPr>
        <p:spPr>
          <a:xfrm>
            <a:off x="0" y="2636838"/>
            <a:ext cx="9144000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，把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quarters={1,2,3,4}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称为集合，把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dem,rp,op,inv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称为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16391" name="文本框 24583"/>
          <p:cNvSpPr txBox="1"/>
          <p:nvPr/>
        </p:nvSpPr>
        <p:spPr>
          <a:xfrm>
            <a:off x="0" y="3284538"/>
            <a:ext cx="9144000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该集合的属性（即定义在该集合上的属性）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7409" name="图片 256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925" y="0"/>
            <a:ext cx="9109075" cy="67992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8433" name="图片 2662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925" y="0"/>
            <a:ext cx="9109075" cy="67833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9457" name="图片 2764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7950" y="115888"/>
            <a:ext cx="9036050" cy="67389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文本框 28673"/>
          <p:cNvSpPr txBox="1"/>
          <p:nvPr/>
        </p:nvSpPr>
        <p:spPr>
          <a:xfrm>
            <a:off x="0" y="115888"/>
            <a:ext cx="9144000" cy="1006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         Lingo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的典型输入方式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: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以“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model:”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开始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以“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end”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结束，它们之间由语句组成，可以分成三个部分：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20482" name="文本框 28674"/>
          <p:cNvSpPr txBox="1"/>
          <p:nvPr/>
        </p:nvSpPr>
        <p:spPr>
          <a:xfrm>
            <a:off x="0" y="1196975"/>
            <a:ext cx="8820150" cy="23780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1.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集合定义部分（从“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sets:”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到“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endsets”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）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: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定义集合及其属性，语句“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quarters/1..4/:dem,rp,op,inv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；”就定义了集合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“quarters={1,2,3,4}”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以及对应于该集合的属性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dem,rp,op,inv,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其结果定义了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16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个变量名（不一定都是决策变量，如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dem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是已知的）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20483" name="文本框 28675"/>
          <p:cNvSpPr txBox="1"/>
          <p:nvPr/>
        </p:nvSpPr>
        <p:spPr>
          <a:xfrm>
            <a:off x="0" y="3789363"/>
            <a:ext cx="9144000" cy="1006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数据输入部分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(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从“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data:”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到“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enddata”): “dem=40,60,75,25”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给出常量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dem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的值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20484" name="文本框 28676"/>
          <p:cNvSpPr txBox="1"/>
          <p:nvPr/>
        </p:nvSpPr>
        <p:spPr>
          <a:xfrm>
            <a:off x="0" y="5157788"/>
            <a:ext cx="9144000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3.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其它部分：给出优化目标函数和约束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文本框 7169"/>
          <p:cNvSpPr txBox="1"/>
          <p:nvPr/>
        </p:nvSpPr>
        <p:spPr>
          <a:xfrm>
            <a:off x="0" y="692150"/>
            <a:ext cx="9144000" cy="2835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动态投资问题 宏银公司承诺为某建设项目从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2003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年起的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4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年中每年初分别提供以下数额贷款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:2003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年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—100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万元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 2004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年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—150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万元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 2005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年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—120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万元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 2006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年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—110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万元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以上贷款资金均需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2002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年底筹集齐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但为了充分发挥这笔资金的作用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在满足每年贷款额情况下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可将多余资金分别用于下列投资项目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: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7171" name="文本框 7170"/>
          <p:cNvSpPr txBox="1"/>
          <p:nvPr/>
        </p:nvSpPr>
        <p:spPr>
          <a:xfrm>
            <a:off x="0" y="3500438"/>
            <a:ext cx="9144000" cy="1006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       (1)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于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2003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年初购买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A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种债券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期限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3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年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到期后本息合计为投资额的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140%,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但限购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60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万元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;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7172" name="文本框 7171"/>
          <p:cNvSpPr txBox="1"/>
          <p:nvPr/>
        </p:nvSpPr>
        <p:spPr>
          <a:xfrm>
            <a:off x="107950" y="4581525"/>
            <a:ext cx="9144000" cy="1006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       (2)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于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2003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年初购买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B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种债券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期限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年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到期后本息合计为投资额的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125%,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但限购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90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万元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;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7173" name="文本框 7172"/>
          <p:cNvSpPr txBox="1"/>
          <p:nvPr/>
        </p:nvSpPr>
        <p:spPr>
          <a:xfrm>
            <a:off x="34925" y="5735638"/>
            <a:ext cx="9144000" cy="1006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       (3)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于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2004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年初购买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C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种债券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期限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年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到期后本息合计为投资额的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130%,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但限购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50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万元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;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7174" name="文本框 7173"/>
          <p:cNvSpPr txBox="1"/>
          <p:nvPr/>
        </p:nvSpPr>
        <p:spPr>
          <a:xfrm>
            <a:off x="0" y="0"/>
            <a:ext cx="34925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Times New Roman" panose="02020603050405020304" pitchFamily="2" charset="0"/>
                <a:ea typeface="楷体_GB2312" pitchFamily="1" charset="-122"/>
              </a:rPr>
              <a:t>一、一般模型</a:t>
            </a:r>
            <a:endParaRPr lang="zh-CN" altLang="en-US" sz="3600" b="1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/>
      <p:bldP spid="7172" grpId="0"/>
      <p:bldP spid="7173" grpId="0"/>
      <p:bldP spid="717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标题 29697"/>
          <p:cNvSpPr>
            <a:spLocks noGrp="1"/>
          </p:cNvSpPr>
          <p:nvPr>
            <p:ph type="title"/>
          </p:nvPr>
        </p:nvSpPr>
        <p:spPr>
          <a:xfrm>
            <a:off x="0" y="187325"/>
            <a:ext cx="3348038" cy="720725"/>
          </a:xfrm>
        </p:spPr>
        <p:txBody>
          <a:bodyPr anchor="ctr"/>
          <a:p>
            <a:pPr algn="l"/>
            <a:r>
              <a:rPr lang="zh-CN" altLang="en-US" sz="3000" b="1">
                <a:ea typeface="楷体_GB2312" pitchFamily="1" charset="-122"/>
              </a:rPr>
              <a:t>常见的数学函数</a:t>
            </a:r>
            <a:endParaRPr lang="zh-CN" altLang="en-US" sz="3000" b="1">
              <a:ea typeface="楷体_GB2312" pitchFamily="1" charset="-122"/>
            </a:endParaRPr>
          </a:p>
        </p:txBody>
      </p:sp>
      <p:sp>
        <p:nvSpPr>
          <p:cNvPr id="21506" name="文本占位符 29698"/>
          <p:cNvSpPr>
            <a:spLocks noGrp="1"/>
          </p:cNvSpPr>
          <p:nvPr>
            <p:ph idx="1"/>
          </p:nvPr>
        </p:nvSpPr>
        <p:spPr>
          <a:xfrm>
            <a:off x="0" y="908050"/>
            <a:ext cx="8507413" cy="5184775"/>
          </a:xfrm>
        </p:spPr>
        <p:txBody>
          <a:bodyPr wrap="square" anchor="ctr"/>
          <a:p>
            <a:pPr marL="0" indent="0">
              <a:spcBef>
                <a:spcPct val="0"/>
              </a:spcBef>
              <a:buNone/>
            </a:pPr>
            <a:r>
              <a:rPr lang="en-US" altLang="zh-CN" sz="3000" b="1" dirty="0">
                <a:solidFill>
                  <a:schemeClr val="tx2"/>
                </a:solidFill>
                <a:ea typeface="楷体_GB2312" pitchFamily="1" charset="-122"/>
              </a:rPr>
              <a:t>@ABS(X)</a:t>
            </a:r>
            <a:endParaRPr lang="en-US" altLang="zh-CN" sz="3000" b="1" dirty="0">
              <a:solidFill>
                <a:schemeClr val="tx2"/>
              </a:solidFill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sz="3000" b="1" dirty="0">
                <a:solidFill>
                  <a:schemeClr val="tx2"/>
                </a:solidFill>
                <a:ea typeface="楷体_GB2312" pitchFamily="1" charset="-122"/>
              </a:rPr>
              <a:t>@COS(X)</a:t>
            </a:r>
            <a:endParaRPr lang="en-US" altLang="zh-CN" sz="3000" b="1" dirty="0">
              <a:solidFill>
                <a:schemeClr val="tx2"/>
              </a:solidFill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sz="3000" b="1" dirty="0">
                <a:solidFill>
                  <a:schemeClr val="tx2"/>
                </a:solidFill>
                <a:ea typeface="楷体_GB2312" pitchFamily="1" charset="-122"/>
              </a:rPr>
              <a:t>@EXP(X)</a:t>
            </a:r>
            <a:endParaRPr lang="en-US" altLang="zh-CN" sz="3000" b="1" dirty="0">
              <a:solidFill>
                <a:schemeClr val="tx2"/>
              </a:solidFill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sz="3000" b="1" dirty="0">
                <a:solidFill>
                  <a:schemeClr val="tx2"/>
                </a:solidFill>
                <a:ea typeface="楷体_GB2312" pitchFamily="1" charset="-122"/>
              </a:rPr>
              <a:t>@LOG(X)</a:t>
            </a:r>
            <a:endParaRPr lang="en-US" altLang="zh-CN" sz="3000" b="1" dirty="0">
              <a:solidFill>
                <a:schemeClr val="tx2"/>
              </a:solidFill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sz="3000" b="1" dirty="0">
                <a:solidFill>
                  <a:schemeClr val="tx2"/>
                </a:solidFill>
                <a:ea typeface="楷体_GB2312" pitchFamily="1" charset="-122"/>
              </a:rPr>
              <a:t>@SIN(X)</a:t>
            </a:r>
            <a:endParaRPr lang="en-US" altLang="zh-CN" sz="3000" b="1" dirty="0">
              <a:solidFill>
                <a:schemeClr val="tx2"/>
              </a:solidFill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sz="3000" b="1" dirty="0">
                <a:solidFill>
                  <a:schemeClr val="tx2"/>
                </a:solidFill>
                <a:ea typeface="楷体_GB2312" pitchFamily="1" charset="-122"/>
              </a:rPr>
              <a:t>@TAN(X)</a:t>
            </a:r>
            <a:endParaRPr lang="en-US" altLang="zh-CN" sz="3000" b="1" dirty="0">
              <a:solidFill>
                <a:schemeClr val="tx2"/>
              </a:solidFill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sz="3000" b="1" dirty="0">
                <a:solidFill>
                  <a:schemeClr val="tx2"/>
                </a:solidFill>
                <a:ea typeface="楷体_GB2312" pitchFamily="1" charset="-122"/>
              </a:rPr>
              <a:t>@SMAX(X1, X2,..., XN)</a:t>
            </a:r>
            <a:endParaRPr lang="en-US" altLang="zh-CN" sz="3000" b="1" dirty="0">
              <a:solidFill>
                <a:schemeClr val="tx2"/>
              </a:solidFill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sz="3000" b="1" dirty="0">
                <a:solidFill>
                  <a:schemeClr val="tx2"/>
                </a:solidFill>
                <a:ea typeface="楷体_GB2312" pitchFamily="1" charset="-122"/>
              </a:rPr>
              <a:t>@SMIN(X1, X2,..., XN)</a:t>
            </a:r>
            <a:endParaRPr lang="en-US" altLang="zh-CN" sz="3000" b="1" dirty="0">
              <a:solidFill>
                <a:schemeClr val="tx2"/>
              </a:solidFill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sz="3000" b="1" dirty="0">
                <a:solidFill>
                  <a:schemeClr val="tx2"/>
                </a:solidFill>
                <a:ea typeface="楷体_GB2312" pitchFamily="1" charset="-122"/>
              </a:rPr>
              <a:t>@FLOOR(X) integer function</a:t>
            </a:r>
            <a:r>
              <a:rPr lang="zh-CN" altLang="en-US" sz="3000" b="1" dirty="0">
                <a:solidFill>
                  <a:schemeClr val="tx2"/>
                </a:solidFill>
                <a:ea typeface="楷体_GB2312" pitchFamily="1" charset="-122"/>
              </a:rPr>
              <a:t>取整函数</a:t>
            </a:r>
            <a:endParaRPr lang="zh-CN" altLang="en-US" sz="3000" b="1" dirty="0">
              <a:solidFill>
                <a:schemeClr val="tx2"/>
              </a:solidFill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sz="3000" b="1" dirty="0">
                <a:solidFill>
                  <a:schemeClr val="tx2"/>
                </a:solidFill>
                <a:ea typeface="楷体_GB2312" pitchFamily="1" charset="-122"/>
              </a:rPr>
              <a:t>@LGM(X) gamma function </a:t>
            </a:r>
            <a:endParaRPr lang="en-US" altLang="zh-CN" sz="3000" b="1" dirty="0">
              <a:solidFill>
                <a:schemeClr val="tx2"/>
              </a:solidFill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sz="3000" b="1" dirty="0">
                <a:solidFill>
                  <a:schemeClr val="tx2"/>
                </a:solidFill>
                <a:ea typeface="楷体_GB2312" pitchFamily="1" charset="-122"/>
              </a:rPr>
              <a:t>@SIGN(X) sign function</a:t>
            </a:r>
            <a:endParaRPr lang="en-US" altLang="zh-CN" sz="3000" b="1" dirty="0">
              <a:solidFill>
                <a:schemeClr val="tx2"/>
              </a:solidFill>
              <a:ea typeface="楷体_GB2312" pitchFamily="1" charset="-122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标题 30721"/>
          <p:cNvSpPr>
            <a:spLocks noGrp="1"/>
          </p:cNvSpPr>
          <p:nvPr>
            <p:ph type="title"/>
          </p:nvPr>
        </p:nvSpPr>
        <p:spPr>
          <a:xfrm>
            <a:off x="179388" y="0"/>
            <a:ext cx="4032250" cy="692150"/>
          </a:xfrm>
        </p:spPr>
        <p:txBody>
          <a:bodyPr anchor="ctr"/>
          <a:p>
            <a:pPr algn="l"/>
            <a:r>
              <a:rPr lang="zh-CN" altLang="en-US" sz="3000">
                <a:ea typeface="楷体_GB2312" pitchFamily="1" charset="-122"/>
              </a:rPr>
              <a:t>条件和逻辑运算符</a:t>
            </a:r>
            <a:endParaRPr lang="zh-CN" altLang="en-US" sz="3000">
              <a:ea typeface="楷体_GB2312" pitchFamily="1" charset="-122"/>
            </a:endParaRPr>
          </a:p>
        </p:txBody>
      </p:sp>
      <p:sp>
        <p:nvSpPr>
          <p:cNvPr id="30723" name="文本占位符 30722"/>
          <p:cNvSpPr>
            <a:spLocks noGrp="1"/>
          </p:cNvSpPr>
          <p:nvPr>
            <p:ph type="body" sz="half" idx="1"/>
          </p:nvPr>
        </p:nvSpPr>
        <p:spPr>
          <a:xfrm>
            <a:off x="1042988" y="765175"/>
            <a:ext cx="3810000" cy="4114800"/>
          </a:xfrm>
        </p:spPr>
        <p:txBody>
          <a:bodyPr wrap="square" anchor="ctr"/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600" dirty="0">
                <a:solidFill>
                  <a:schemeClr val="tx2"/>
                </a:solidFill>
                <a:ea typeface="楷体_GB2312" pitchFamily="1" charset="-122"/>
              </a:rPr>
              <a:t>#EQ#         </a:t>
            </a:r>
            <a:r>
              <a:rPr lang="zh-CN" altLang="en-US" sz="2600" dirty="0">
                <a:solidFill>
                  <a:schemeClr val="tx2"/>
                </a:solidFill>
                <a:ea typeface="楷体_GB2312" pitchFamily="1" charset="-122"/>
              </a:rPr>
              <a:t>＝</a:t>
            </a:r>
            <a:endParaRPr lang="zh-CN" altLang="en-US" sz="2600" dirty="0">
              <a:solidFill>
                <a:schemeClr val="tx2"/>
              </a:solidFill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600" dirty="0">
                <a:solidFill>
                  <a:schemeClr val="tx2"/>
                </a:solidFill>
                <a:ea typeface="楷体_GB2312" pitchFamily="1" charset="-122"/>
              </a:rPr>
              <a:t>#NE#         ≠</a:t>
            </a:r>
            <a:endParaRPr lang="en-US" altLang="zh-CN" sz="2600" dirty="0">
              <a:solidFill>
                <a:schemeClr val="tx2"/>
              </a:solidFill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600" dirty="0">
                <a:solidFill>
                  <a:schemeClr val="tx2"/>
                </a:solidFill>
                <a:ea typeface="楷体_GB2312" pitchFamily="1" charset="-122"/>
              </a:rPr>
              <a:t>#GT#         </a:t>
            </a:r>
            <a:r>
              <a:rPr lang="zh-CN" altLang="en-US" sz="2600" dirty="0">
                <a:solidFill>
                  <a:schemeClr val="tx2"/>
                </a:solidFill>
                <a:ea typeface="楷体_GB2312" pitchFamily="1" charset="-122"/>
              </a:rPr>
              <a:t>＞</a:t>
            </a:r>
            <a:endParaRPr lang="zh-CN" altLang="en-US" sz="2600" dirty="0">
              <a:solidFill>
                <a:schemeClr val="tx2"/>
              </a:solidFill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600" dirty="0">
                <a:solidFill>
                  <a:schemeClr val="tx2"/>
                </a:solidFill>
                <a:ea typeface="楷体_GB2312" pitchFamily="1" charset="-122"/>
              </a:rPr>
              <a:t>#GE#         ≥</a:t>
            </a:r>
            <a:endParaRPr lang="en-US" altLang="zh-CN" sz="2600" dirty="0">
              <a:solidFill>
                <a:schemeClr val="tx2"/>
              </a:solidFill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600" dirty="0">
                <a:solidFill>
                  <a:schemeClr val="tx2"/>
                </a:solidFill>
                <a:ea typeface="楷体_GB2312" pitchFamily="1" charset="-122"/>
              </a:rPr>
              <a:t>#LT#          </a:t>
            </a:r>
            <a:r>
              <a:rPr lang="zh-CN" altLang="en-US" sz="2600" dirty="0">
                <a:solidFill>
                  <a:schemeClr val="tx2"/>
                </a:solidFill>
                <a:ea typeface="楷体_GB2312" pitchFamily="1" charset="-122"/>
              </a:rPr>
              <a:t>＜</a:t>
            </a:r>
            <a:endParaRPr lang="zh-CN" altLang="en-US" sz="2600" dirty="0">
              <a:solidFill>
                <a:schemeClr val="tx2"/>
              </a:solidFill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600" dirty="0">
                <a:solidFill>
                  <a:schemeClr val="tx2"/>
                </a:solidFill>
                <a:ea typeface="楷体_GB2312" pitchFamily="1" charset="-122"/>
              </a:rPr>
              <a:t>#LE#          ≤</a:t>
            </a:r>
            <a:endParaRPr lang="en-US" altLang="zh-CN" sz="2600" dirty="0">
              <a:solidFill>
                <a:schemeClr val="tx2"/>
              </a:solidFill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600" dirty="0">
                <a:solidFill>
                  <a:schemeClr val="tx2"/>
                </a:solidFill>
                <a:ea typeface="楷体_GB2312" pitchFamily="1" charset="-122"/>
              </a:rPr>
              <a:t>#AND#       </a:t>
            </a:r>
            <a:r>
              <a:rPr lang="zh-CN" altLang="en-US" sz="2600" dirty="0">
                <a:solidFill>
                  <a:schemeClr val="tx2"/>
                </a:solidFill>
                <a:ea typeface="楷体_GB2312" pitchFamily="1" charset="-122"/>
              </a:rPr>
              <a:t>与</a:t>
            </a:r>
            <a:endParaRPr lang="zh-CN" altLang="en-US" sz="2600" dirty="0">
              <a:solidFill>
                <a:schemeClr val="tx2"/>
              </a:solidFill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600" dirty="0">
                <a:solidFill>
                  <a:schemeClr val="tx2"/>
                </a:solidFill>
                <a:ea typeface="楷体_GB2312" pitchFamily="1" charset="-122"/>
              </a:rPr>
              <a:t>#OR#          </a:t>
            </a:r>
            <a:r>
              <a:rPr lang="zh-CN" altLang="en-US" sz="2600" dirty="0">
                <a:solidFill>
                  <a:schemeClr val="tx2"/>
                </a:solidFill>
                <a:ea typeface="楷体_GB2312" pitchFamily="1" charset="-122"/>
              </a:rPr>
              <a:t>或</a:t>
            </a:r>
            <a:endParaRPr lang="zh-CN" altLang="en-US" sz="2600" dirty="0">
              <a:solidFill>
                <a:schemeClr val="tx2"/>
              </a:solidFill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600" dirty="0">
                <a:solidFill>
                  <a:schemeClr val="tx2"/>
                </a:solidFill>
                <a:ea typeface="楷体_GB2312" pitchFamily="1" charset="-122"/>
              </a:rPr>
              <a:t>#NOT#       </a:t>
            </a:r>
            <a:r>
              <a:rPr lang="zh-CN" altLang="en-US" sz="2600" dirty="0">
                <a:solidFill>
                  <a:schemeClr val="tx2"/>
                </a:solidFill>
                <a:ea typeface="楷体_GB2312" pitchFamily="1" charset="-122"/>
              </a:rPr>
              <a:t>非</a:t>
            </a:r>
            <a:endParaRPr lang="zh-CN" altLang="en-US" sz="2600" dirty="0">
              <a:solidFill>
                <a:schemeClr val="tx2"/>
              </a:solidFill>
              <a:ea typeface="楷体_GB2312" pitchFamily="1" charset="-122"/>
            </a:endParaRPr>
          </a:p>
        </p:txBody>
      </p:sp>
      <p:sp>
        <p:nvSpPr>
          <p:cNvPr id="22531" name="文本框 30723"/>
          <p:cNvSpPr txBox="1"/>
          <p:nvPr/>
        </p:nvSpPr>
        <p:spPr>
          <a:xfrm>
            <a:off x="5292725" y="260350"/>
            <a:ext cx="2592388" cy="57943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zh-CN" altLang="en-US" dirty="0">
                <a:solidFill>
                  <a:schemeClr val="tx2"/>
                </a:solidFill>
                <a:latin typeface="Times New Roman" panose="02020603050405020304" pitchFamily="2" charset="0"/>
                <a:ea typeface="楷体_GB2312" pitchFamily="1" charset="-122"/>
              </a:rPr>
              <a:t>特殊符号</a:t>
            </a:r>
            <a:endParaRPr lang="zh-CN" altLang="en-US" dirty="0">
              <a:solidFill>
                <a:schemeClr val="tx2"/>
              </a:solidFill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22532" name="矩形 30724"/>
          <p:cNvSpPr/>
          <p:nvPr/>
        </p:nvSpPr>
        <p:spPr>
          <a:xfrm>
            <a:off x="5076825" y="981075"/>
            <a:ext cx="3827463" cy="5191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zh-CN" altLang="en-US" dirty="0">
                <a:solidFill>
                  <a:schemeClr val="tx2"/>
                </a:solidFill>
                <a:latin typeface="Times New Roman" panose="02020603050405020304" pitchFamily="2" charset="0"/>
                <a:ea typeface="楷体_GB2312" pitchFamily="1" charset="-122"/>
              </a:rPr>
              <a:t> ！  段落注释符</a:t>
            </a:r>
            <a:endParaRPr lang="zh-CN" altLang="en-US" dirty="0">
              <a:solidFill>
                <a:schemeClr val="tx2"/>
              </a:solidFill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22533" name="矩形 30725"/>
          <p:cNvSpPr/>
          <p:nvPr/>
        </p:nvSpPr>
        <p:spPr>
          <a:xfrm>
            <a:off x="5345113" y="2636838"/>
            <a:ext cx="3798887" cy="6413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zh-CN" altLang="en-US" dirty="0">
                <a:solidFill>
                  <a:schemeClr val="tx2"/>
                </a:solidFill>
                <a:latin typeface="Times New Roman" panose="02020603050405020304" pitchFamily="2" charset="0"/>
                <a:ea typeface="楷体_GB2312" pitchFamily="1" charset="-122"/>
              </a:rPr>
              <a:t> ； 段落结束符</a:t>
            </a:r>
            <a:endParaRPr lang="zh-CN" altLang="en-US" dirty="0">
              <a:solidFill>
                <a:schemeClr val="tx2"/>
              </a:solidFill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22534" name="矩形 30726"/>
          <p:cNvSpPr/>
          <p:nvPr/>
        </p:nvSpPr>
        <p:spPr>
          <a:xfrm>
            <a:off x="5148263" y="1773238"/>
            <a:ext cx="3870325" cy="519112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zh-CN" altLang="en-US" dirty="0">
                <a:solidFill>
                  <a:schemeClr val="tx2"/>
                </a:solidFill>
                <a:latin typeface="Times New Roman" panose="02020603050405020304" pitchFamily="2" charset="0"/>
                <a:ea typeface="楷体_GB2312" pitchFamily="1" charset="-122"/>
              </a:rPr>
              <a:t> </a:t>
            </a:r>
            <a:r>
              <a:rPr lang="en-US" altLang="zh-CN" dirty="0">
                <a:solidFill>
                  <a:schemeClr val="tx2"/>
                </a:solidFill>
                <a:latin typeface="Times New Roman" panose="02020603050405020304" pitchFamily="2" charset="0"/>
                <a:ea typeface="楷体_GB2312" pitchFamily="1" charset="-122"/>
              </a:rPr>
              <a:t>[ ] </a:t>
            </a:r>
            <a:r>
              <a:rPr lang="zh-CN" altLang="en-US" dirty="0">
                <a:solidFill>
                  <a:schemeClr val="tx2"/>
                </a:solidFill>
                <a:latin typeface="Times New Roman" panose="02020603050405020304" pitchFamily="2" charset="0"/>
                <a:ea typeface="楷体_GB2312" pitchFamily="1" charset="-122"/>
              </a:rPr>
              <a:t>方程注释符</a:t>
            </a:r>
            <a:endParaRPr lang="zh-CN" altLang="en-US" dirty="0">
              <a:solidFill>
                <a:schemeClr val="tx2"/>
              </a:solidFill>
              <a:latin typeface="Times New Roman" panose="02020603050405020304" pitchFamily="2" charset="0"/>
              <a:ea typeface="楷体_GB2312" pitchFamily="1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文本框 31745"/>
          <p:cNvSpPr txBox="1"/>
          <p:nvPr/>
        </p:nvSpPr>
        <p:spPr>
          <a:xfrm>
            <a:off x="0" y="0"/>
            <a:ext cx="9144000" cy="72326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dirty="0">
                <a:latin typeface="Arial" panose="020B0604020202020204" pitchFamily="34" charset="0"/>
              </a:rPr>
              <a:t>xiaobiao /1,2,3,4,5/:x;</a:t>
            </a:r>
            <a:endParaRPr lang="en-US" altLang="zh-CN" sz="36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600" dirty="0">
                <a:latin typeface="Arial" panose="020B0604020202020204" pitchFamily="34" charset="0"/>
              </a:rPr>
              <a:t>表示</a:t>
            </a:r>
            <a:r>
              <a:rPr lang="en-US" altLang="zh-CN" sz="3600" dirty="0">
                <a:latin typeface="Arial" panose="020B0604020202020204" pitchFamily="34" charset="0"/>
              </a:rPr>
              <a:t>:x(1); x(2);x(3);x(4);x(5);</a:t>
            </a:r>
            <a:endParaRPr lang="en-US" altLang="zh-CN" sz="36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600" dirty="0">
                <a:latin typeface="Arial" panose="020B0604020202020204" pitchFamily="34" charset="0"/>
              </a:rPr>
              <a:t>@for(xiaobiao(i):@gin(x(i)));</a:t>
            </a:r>
            <a:r>
              <a:rPr lang="zh-CN" altLang="en-US" sz="3600" dirty="0">
                <a:latin typeface="Arial" panose="020B0604020202020204" pitchFamily="34" charset="0"/>
              </a:rPr>
              <a:t>或</a:t>
            </a:r>
            <a:endParaRPr lang="zh-CN" altLang="en-US" sz="36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600" dirty="0">
                <a:latin typeface="Arial" panose="020B0604020202020204" pitchFamily="34" charset="0"/>
              </a:rPr>
              <a:t>@for(xiaobiao:@gin(x));</a:t>
            </a:r>
            <a:endParaRPr lang="zh-CN" altLang="en-US" sz="36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600" dirty="0">
                <a:latin typeface="Arial" panose="020B0604020202020204" pitchFamily="34" charset="0"/>
              </a:rPr>
              <a:t>表示</a:t>
            </a:r>
            <a:r>
              <a:rPr lang="en-US" altLang="zh-CN" sz="3600" dirty="0">
                <a:latin typeface="Arial" panose="020B0604020202020204" pitchFamily="34" charset="0"/>
              </a:rPr>
              <a:t>5</a:t>
            </a:r>
            <a:r>
              <a:rPr lang="zh-CN" altLang="en-US" sz="3600" dirty="0">
                <a:latin typeface="Arial" panose="020B0604020202020204" pitchFamily="34" charset="0"/>
              </a:rPr>
              <a:t>个变量取非负整数</a:t>
            </a:r>
            <a:r>
              <a:rPr lang="en-US" altLang="zh-CN" sz="3600" dirty="0">
                <a:latin typeface="Arial" panose="020B0604020202020204" pitchFamily="34" charset="0"/>
              </a:rPr>
              <a:t>;</a:t>
            </a:r>
            <a:endParaRPr lang="en-US" altLang="zh-CN" sz="36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600" dirty="0">
                <a:latin typeface="Arial" panose="020B0604020202020204" pitchFamily="34" charset="0"/>
              </a:rPr>
              <a:t>如果只有</a:t>
            </a:r>
            <a:r>
              <a:rPr lang="en-US" altLang="zh-CN" sz="3600" dirty="0">
                <a:latin typeface="Arial" panose="020B0604020202020204" pitchFamily="34" charset="0"/>
              </a:rPr>
              <a:t>x(1)</a:t>
            </a:r>
            <a:r>
              <a:rPr lang="zh-CN" altLang="en-US" sz="3600" dirty="0">
                <a:latin typeface="Arial" panose="020B0604020202020204" pitchFamily="34" charset="0"/>
              </a:rPr>
              <a:t>不取整数的表达</a:t>
            </a:r>
            <a:r>
              <a:rPr lang="en-US" altLang="zh-CN" sz="3600" dirty="0">
                <a:latin typeface="Arial" panose="020B0604020202020204" pitchFamily="34" charset="0"/>
              </a:rPr>
              <a:t>:</a:t>
            </a:r>
            <a:endParaRPr lang="en-US" altLang="zh-CN" sz="36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600" dirty="0">
                <a:latin typeface="Arial" panose="020B0604020202020204" pitchFamily="34" charset="0"/>
              </a:rPr>
              <a:t>@for(xiaobiao(i)|i#ge#2:@gin(x(i)));</a:t>
            </a:r>
            <a:endParaRPr lang="en-US" altLang="zh-CN" sz="36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36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3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文本框 32769"/>
          <p:cNvSpPr txBox="1"/>
          <p:nvPr/>
        </p:nvSpPr>
        <p:spPr>
          <a:xfrm>
            <a:off x="1258888" y="620713"/>
            <a:ext cx="4967287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1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、求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1+2+3+……+100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24578" name="文本框 32770"/>
          <p:cNvSpPr txBox="1"/>
          <p:nvPr/>
        </p:nvSpPr>
        <p:spPr>
          <a:xfrm>
            <a:off x="971550" y="1773238"/>
            <a:ext cx="4967288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、求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1+2+3+……+98+100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；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24579" name="文本框 32771"/>
          <p:cNvSpPr txBox="1"/>
          <p:nvPr/>
        </p:nvSpPr>
        <p:spPr>
          <a:xfrm>
            <a:off x="900113" y="3429000"/>
            <a:ext cx="4967287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3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、求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1+2+3+……+97+100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；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24580" name="文本框 32772"/>
          <p:cNvSpPr txBox="1"/>
          <p:nvPr/>
        </p:nvSpPr>
        <p:spPr>
          <a:xfrm>
            <a:off x="0" y="0"/>
            <a:ext cx="1835150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练习：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文本框 33793"/>
          <p:cNvSpPr txBox="1"/>
          <p:nvPr/>
        </p:nvSpPr>
        <p:spPr>
          <a:xfrm>
            <a:off x="0" y="1268413"/>
            <a:ext cx="8964613" cy="426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4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、    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SAILCO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公司需要决定下四个季度的帆船生产量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下四个季度的帆船需求量分别是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40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条，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60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条，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75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条，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25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条，</a:t>
            </a:r>
            <a:r>
              <a:rPr lang="zh-CN" altLang="en-US" sz="3400" dirty="0">
                <a:solidFill>
                  <a:srgbClr val="FF0000"/>
                </a:solidFill>
                <a:latin typeface="Times New Roman" panose="02020603050405020304" pitchFamily="2" charset="0"/>
                <a:ea typeface="楷体_GB2312" pitchFamily="1" charset="-122"/>
              </a:rPr>
              <a:t>这些需求可满足也可以不满足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每个季度正常的生产能力是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40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条帆船，每条帆船的生产费用是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400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美元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如果加班生产，每条船的费用是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450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美元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四个季度的售价分别是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600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，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700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，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750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，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600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美元。每个季度末，每条帆船的库存费用是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美元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假定生产提前期为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，初始库存为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10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条船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如何安排生产使总利润最大？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文本框 34817"/>
          <p:cNvSpPr txBox="1"/>
          <p:nvPr/>
        </p:nvSpPr>
        <p:spPr>
          <a:xfrm>
            <a:off x="-33337" y="333375"/>
            <a:ext cx="1292225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解设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26626" name="对象 34818"/>
          <p:cNvGraphicFramePr>
            <a:graphicFrameLocks noChangeAspect="1"/>
          </p:cNvGraphicFramePr>
          <p:nvPr/>
        </p:nvGraphicFramePr>
        <p:xfrm>
          <a:off x="971550" y="404813"/>
          <a:ext cx="5634038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1" imgW="2106295" imgH="203200" progId="Equation.3">
                  <p:embed/>
                </p:oleObj>
              </mc:Choice>
              <mc:Fallback>
                <p:oleObj name="" r:id="rId1" imgW="2106295" imgH="203200" progId="Equation.3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71550" y="404813"/>
                        <a:ext cx="5634038" cy="542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7" name="文本框 34819"/>
          <p:cNvSpPr txBox="1"/>
          <p:nvPr/>
        </p:nvSpPr>
        <p:spPr>
          <a:xfrm>
            <a:off x="6804025" y="333375"/>
            <a:ext cx="2087563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分别表示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26628" name="文本框 34820"/>
          <p:cNvSpPr txBox="1"/>
          <p:nvPr/>
        </p:nvSpPr>
        <p:spPr>
          <a:xfrm>
            <a:off x="250825" y="1052513"/>
            <a:ext cx="8893175" cy="1006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第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i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个月的库存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正常生产量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交货量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需求量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售价，加班生产量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(i=1,2,3,4,5,6)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则有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26629" name="文本框 34821"/>
          <p:cNvSpPr txBox="1"/>
          <p:nvPr/>
        </p:nvSpPr>
        <p:spPr>
          <a:xfrm>
            <a:off x="323850" y="2060575"/>
            <a:ext cx="2089150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利润为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: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26630" name="对象 34822"/>
          <p:cNvGraphicFramePr>
            <a:graphicFrameLocks noChangeAspect="1"/>
          </p:cNvGraphicFramePr>
          <p:nvPr/>
        </p:nvGraphicFramePr>
        <p:xfrm>
          <a:off x="971550" y="2349500"/>
          <a:ext cx="4249738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3" imgW="1815465" imgH="660400" progId="Equation.3">
                  <p:embed/>
                </p:oleObj>
              </mc:Choice>
              <mc:Fallback>
                <p:oleObj name="" r:id="rId3" imgW="1815465" imgH="660400" progId="Equation.3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50" y="2349500"/>
                        <a:ext cx="4249738" cy="12303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1" name="文本框 34823"/>
          <p:cNvSpPr txBox="1"/>
          <p:nvPr/>
        </p:nvSpPr>
        <p:spPr>
          <a:xfrm>
            <a:off x="0" y="3789363"/>
            <a:ext cx="3671888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约束条件为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: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26632" name="文本框 34824"/>
          <p:cNvSpPr txBox="1"/>
          <p:nvPr/>
        </p:nvSpPr>
        <p:spPr>
          <a:xfrm>
            <a:off x="0" y="4292600"/>
            <a:ext cx="8820150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1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、每个季度的正常生产不能超过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40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26633" name="对象 34825"/>
          <p:cNvGraphicFramePr>
            <a:graphicFrameLocks noChangeAspect="1"/>
          </p:cNvGraphicFramePr>
          <p:nvPr/>
        </p:nvGraphicFramePr>
        <p:xfrm>
          <a:off x="1328738" y="5084763"/>
          <a:ext cx="151923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5" imgW="571500" imgH="203200" progId="Equation.3">
                  <p:embed/>
                </p:oleObj>
              </mc:Choice>
              <mc:Fallback>
                <p:oleObj name="" r:id="rId5" imgW="571500" imgH="203200" progId="Equation.3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28738" y="5084763"/>
                        <a:ext cx="1519237" cy="539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文本框 35841"/>
          <p:cNvSpPr txBox="1"/>
          <p:nvPr/>
        </p:nvSpPr>
        <p:spPr>
          <a:xfrm>
            <a:off x="0" y="0"/>
            <a:ext cx="3419475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 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库存的表达式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27650" name="对象 35842"/>
          <p:cNvGraphicFramePr>
            <a:graphicFrameLocks noChangeAspect="1"/>
          </p:cNvGraphicFramePr>
          <p:nvPr/>
        </p:nvGraphicFramePr>
        <p:xfrm>
          <a:off x="250825" y="765175"/>
          <a:ext cx="60769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1" imgW="2284095" imgH="203200" progId="Equation.3">
                  <p:embed/>
                </p:oleObj>
              </mc:Choice>
              <mc:Fallback>
                <p:oleObj name="" r:id="rId1" imgW="2284095" imgH="203200" progId="Equation.3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50825" y="765175"/>
                        <a:ext cx="6076950" cy="539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1" name="文本框 35843"/>
          <p:cNvSpPr txBox="1"/>
          <p:nvPr/>
        </p:nvSpPr>
        <p:spPr>
          <a:xfrm>
            <a:off x="179388" y="1584325"/>
            <a:ext cx="7488237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3 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每个季度交的货量不能超过实际需求量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27652" name="对象 35844"/>
          <p:cNvGraphicFramePr>
            <a:graphicFrameLocks noChangeAspect="1"/>
          </p:cNvGraphicFramePr>
          <p:nvPr/>
        </p:nvGraphicFramePr>
        <p:xfrm>
          <a:off x="1258888" y="2133600"/>
          <a:ext cx="246538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3" imgW="927735" imgH="203200" progId="Equation.3">
                  <p:embed/>
                </p:oleObj>
              </mc:Choice>
              <mc:Fallback>
                <p:oleObj name="" r:id="rId3" imgW="927735" imgH="203200" progId="Equation.3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8888" y="2133600"/>
                        <a:ext cx="2465387" cy="539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文本框 36865"/>
          <p:cNvSpPr txBox="1"/>
          <p:nvPr/>
        </p:nvSpPr>
        <p:spPr>
          <a:xfrm>
            <a:off x="0" y="0"/>
            <a:ext cx="4442460" cy="553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 5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、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服装生产问题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28674" name="文本框 36866"/>
          <p:cNvSpPr txBox="1"/>
          <p:nvPr/>
        </p:nvSpPr>
        <p:spPr>
          <a:xfrm>
            <a:off x="0" y="404813"/>
            <a:ext cx="9144000" cy="3749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时代服装生产公司生产一款新的时装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椐预测今后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6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个月的需求量如下表所示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每件时装用工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2h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和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10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元原材料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售价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40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元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该公司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1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月初有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4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名工人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每人每月可工作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200h,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月薪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2000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元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该公司可于任一个月初新雇工人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但每雇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1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人需一次额外支出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1500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元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也可辞掉工人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但需每人补偿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1000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元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如当月生产数超过需求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可留到后面的月份销售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但需每月每件付库存费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5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元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当供不应求时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短缺数不需补上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求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6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个月利润最大的生产计划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36868" name="表格 36867"/>
          <p:cNvGraphicFramePr/>
          <p:nvPr/>
        </p:nvGraphicFramePr>
        <p:xfrm>
          <a:off x="0" y="4365625"/>
          <a:ext cx="8893175" cy="1800225"/>
        </p:xfrm>
        <a:graphic>
          <a:graphicData uri="http://schemas.openxmlformats.org/drawingml/2006/table">
            <a:tbl>
              <a:tblPr/>
              <a:tblGrid>
                <a:gridCol w="1271588"/>
                <a:gridCol w="1268412"/>
                <a:gridCol w="1271588"/>
                <a:gridCol w="1270000"/>
                <a:gridCol w="1271587"/>
                <a:gridCol w="1268413"/>
                <a:gridCol w="1271587"/>
              </a:tblGrid>
              <a:tr h="900113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/>
                        <a:t>月份</a:t>
                      </a:r>
                      <a:endParaRPr lang="zh-CN" altLang="en-US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 dirty="0"/>
                        <a:t>1</a:t>
                      </a:r>
                      <a:endParaRPr lang="en-US" altLang="x-none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 dirty="0"/>
                        <a:t>2</a:t>
                      </a:r>
                      <a:endParaRPr lang="en-US" altLang="x-none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 dirty="0"/>
                        <a:t>3</a:t>
                      </a:r>
                      <a:endParaRPr lang="en-US" altLang="x-none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 dirty="0"/>
                        <a:t>4</a:t>
                      </a:r>
                      <a:endParaRPr lang="en-US" altLang="x-none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 dirty="0"/>
                        <a:t>5</a:t>
                      </a:r>
                      <a:endParaRPr lang="en-US" altLang="x-none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 dirty="0"/>
                        <a:t>6</a:t>
                      </a:r>
                      <a:endParaRPr lang="en-US" altLang="x-none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112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/>
                        <a:t>需求</a:t>
                      </a:r>
                      <a:endParaRPr lang="zh-CN" altLang="en-US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 dirty="0"/>
                        <a:t>500</a:t>
                      </a:r>
                      <a:endParaRPr lang="en-US" altLang="x-none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 dirty="0"/>
                        <a:t>600</a:t>
                      </a:r>
                      <a:endParaRPr lang="en-US" altLang="x-none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 dirty="0"/>
                        <a:t>300</a:t>
                      </a:r>
                      <a:endParaRPr lang="en-US" altLang="x-none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 dirty="0"/>
                        <a:t>400</a:t>
                      </a:r>
                      <a:endParaRPr lang="en-US" altLang="x-none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 dirty="0"/>
                        <a:t>500</a:t>
                      </a:r>
                      <a:endParaRPr lang="en-US" altLang="x-none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x-none" dirty="0"/>
                        <a:t>600</a:t>
                      </a:r>
                      <a:endParaRPr lang="en-US" altLang="x-none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文本框 37889"/>
          <p:cNvSpPr txBox="1"/>
          <p:nvPr/>
        </p:nvSpPr>
        <p:spPr>
          <a:xfrm>
            <a:off x="-33337" y="333375"/>
            <a:ext cx="1292225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解设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29698" name="对象 37890"/>
          <p:cNvGraphicFramePr>
            <a:graphicFrameLocks noChangeAspect="1"/>
          </p:cNvGraphicFramePr>
          <p:nvPr/>
        </p:nvGraphicFramePr>
        <p:xfrm>
          <a:off x="830263" y="404813"/>
          <a:ext cx="65500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1" imgW="2449195" imgH="203200" progId="Equation.3">
                  <p:embed/>
                </p:oleObj>
              </mc:Choice>
              <mc:Fallback>
                <p:oleObj name="" r:id="rId1" imgW="2449195" imgH="203200" progId="Equation.3">
                  <p:embed/>
                  <p:pic>
                    <p:nvPicPr>
                      <p:cNvPr id="0" name="图片 309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30263" y="404813"/>
                        <a:ext cx="6550025" cy="542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9" name="文本框 37891"/>
          <p:cNvSpPr txBox="1"/>
          <p:nvPr/>
        </p:nvSpPr>
        <p:spPr>
          <a:xfrm>
            <a:off x="7164388" y="331788"/>
            <a:ext cx="2087562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分别表示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29700" name="文本框 37892"/>
          <p:cNvSpPr txBox="1"/>
          <p:nvPr/>
        </p:nvSpPr>
        <p:spPr>
          <a:xfrm>
            <a:off x="250825" y="1052513"/>
            <a:ext cx="8893175" cy="1006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第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i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个月的库存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生产量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交货量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在岗的工人数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辞退的工人数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雇佣的工人数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需求量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,(i=1,2,3,4,5,6)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则有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29701" name="文本框 37893"/>
          <p:cNvSpPr txBox="1"/>
          <p:nvPr/>
        </p:nvSpPr>
        <p:spPr>
          <a:xfrm>
            <a:off x="323850" y="2060575"/>
            <a:ext cx="2089150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利润为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: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29702" name="对象 37894"/>
          <p:cNvGraphicFramePr>
            <a:graphicFrameLocks noChangeAspect="1"/>
          </p:cNvGraphicFramePr>
          <p:nvPr/>
        </p:nvGraphicFramePr>
        <p:xfrm>
          <a:off x="1425575" y="2420938"/>
          <a:ext cx="5648325" cy="123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3" imgW="2411730" imgH="660400" progId="Equation.3">
                  <p:embed/>
                </p:oleObj>
              </mc:Choice>
              <mc:Fallback>
                <p:oleObj name="" r:id="rId3" imgW="2411730" imgH="660400" progId="Equation.3">
                  <p:embed/>
                  <p:pic>
                    <p:nvPicPr>
                      <p:cNvPr id="0" name="图片 308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5575" y="2420938"/>
                        <a:ext cx="5648325" cy="12303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3" name="文本框 37895"/>
          <p:cNvSpPr txBox="1"/>
          <p:nvPr/>
        </p:nvSpPr>
        <p:spPr>
          <a:xfrm>
            <a:off x="0" y="3789363"/>
            <a:ext cx="3671888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约束条件为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: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29704" name="文本框 37896"/>
          <p:cNvSpPr txBox="1"/>
          <p:nvPr/>
        </p:nvSpPr>
        <p:spPr>
          <a:xfrm>
            <a:off x="0" y="4292600"/>
            <a:ext cx="8820150" cy="1006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1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、生产衣服的工时不能超过实际在岗工人提供的工时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29705" name="对象 37897"/>
          <p:cNvGraphicFramePr>
            <a:graphicFrameLocks noChangeAspect="1"/>
          </p:cNvGraphicFramePr>
          <p:nvPr/>
        </p:nvGraphicFramePr>
        <p:xfrm>
          <a:off x="468313" y="5445125"/>
          <a:ext cx="324008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5" imgW="1219835" imgH="203200" progId="Equation.3">
                  <p:embed/>
                </p:oleObj>
              </mc:Choice>
              <mc:Fallback>
                <p:oleObj name="" r:id="rId5" imgW="1219835" imgH="203200" progId="Equation.3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8313" y="5445125"/>
                        <a:ext cx="3240087" cy="539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文本框 38913"/>
          <p:cNvSpPr txBox="1"/>
          <p:nvPr/>
        </p:nvSpPr>
        <p:spPr>
          <a:xfrm>
            <a:off x="0" y="0"/>
            <a:ext cx="3313113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、交货的限制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30722" name="对象 38914"/>
          <p:cNvGraphicFramePr>
            <a:graphicFrameLocks noChangeAspect="1"/>
          </p:cNvGraphicFramePr>
          <p:nvPr/>
        </p:nvGraphicFramePr>
        <p:xfrm>
          <a:off x="757238" y="692150"/>
          <a:ext cx="222726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1" imgW="838835" imgH="203200" progId="Equation.3">
                  <p:embed/>
                </p:oleObj>
              </mc:Choice>
              <mc:Fallback>
                <p:oleObj name="" r:id="rId1" imgW="838835" imgH="203200" progId="Equation.3">
                  <p:embed/>
                  <p:pic>
                    <p:nvPicPr>
                      <p:cNvPr id="0" name="图片 309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57238" y="692150"/>
                        <a:ext cx="2227262" cy="539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3" name="文本框 38915"/>
          <p:cNvSpPr txBox="1"/>
          <p:nvPr/>
        </p:nvSpPr>
        <p:spPr>
          <a:xfrm>
            <a:off x="0" y="1484313"/>
            <a:ext cx="3563938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3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、库存的表达式：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30724" name="对象 38916"/>
          <p:cNvGraphicFramePr>
            <a:graphicFrameLocks noChangeAspect="1"/>
          </p:cNvGraphicFramePr>
          <p:nvPr/>
        </p:nvGraphicFramePr>
        <p:xfrm>
          <a:off x="288925" y="2133600"/>
          <a:ext cx="50387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3" imgW="1789430" imgH="203200" progId="Equation.3">
                  <p:embed/>
                </p:oleObj>
              </mc:Choice>
              <mc:Fallback>
                <p:oleObj name="" r:id="rId3" imgW="1789430" imgH="203200" progId="Equation.3">
                  <p:embed/>
                  <p:pic>
                    <p:nvPicPr>
                      <p:cNvPr id="0" name="图片 308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8925" y="2133600"/>
                        <a:ext cx="5038725" cy="571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5" name="文本框 38917"/>
          <p:cNvSpPr txBox="1"/>
          <p:nvPr/>
        </p:nvSpPr>
        <p:spPr>
          <a:xfrm>
            <a:off x="0" y="3068638"/>
            <a:ext cx="5940425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4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、工人在岗人数的表达式：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30726" name="对象 38918"/>
          <p:cNvGraphicFramePr>
            <a:graphicFrameLocks noChangeAspect="1"/>
          </p:cNvGraphicFramePr>
          <p:nvPr/>
        </p:nvGraphicFramePr>
        <p:xfrm>
          <a:off x="395288" y="3860800"/>
          <a:ext cx="554513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5" imgW="1789430" imgH="203200" progId="Equation.3">
                  <p:embed/>
                </p:oleObj>
              </mc:Choice>
              <mc:Fallback>
                <p:oleObj name="" r:id="rId5" imgW="1789430" imgH="203200" progId="Equation.3">
                  <p:embed/>
                  <p:pic>
                    <p:nvPicPr>
                      <p:cNvPr id="0" name="图片 308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5288" y="3860800"/>
                        <a:ext cx="5545137" cy="6286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文本框 8193"/>
          <p:cNvSpPr txBox="1"/>
          <p:nvPr/>
        </p:nvSpPr>
        <p:spPr>
          <a:xfrm>
            <a:off x="0" y="150813"/>
            <a:ext cx="9144000" cy="11906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       (4)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于每年年初将任意数额的资金存放于银行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年息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4%,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于每年年底取出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8195" name="文本框 8194"/>
          <p:cNvSpPr txBox="1"/>
          <p:nvPr/>
        </p:nvSpPr>
        <p:spPr>
          <a:xfrm>
            <a:off x="0" y="1446213"/>
            <a:ext cx="9144000" cy="11906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    问宏银公司该如何运用好这笔数额的资金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使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2002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年需筹集到的资金最少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?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8196" name="文本框 8195"/>
          <p:cNvSpPr txBox="1"/>
          <p:nvPr/>
        </p:nvSpPr>
        <p:spPr>
          <a:xfrm>
            <a:off x="0" y="3305175"/>
            <a:ext cx="9144000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解 设  为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2002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年底宏银公司需筹集到的资金额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8197" name="对象 8196"/>
          <p:cNvGraphicFramePr>
            <a:graphicFrameLocks noChangeAspect="1"/>
          </p:cNvGraphicFramePr>
          <p:nvPr/>
        </p:nvGraphicFramePr>
        <p:xfrm>
          <a:off x="898525" y="3384550"/>
          <a:ext cx="30956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127635" imgH="140335" progId="Equation.3">
                  <p:embed/>
                </p:oleObj>
              </mc:Choice>
              <mc:Fallback>
                <p:oleObj name="" r:id="rId1" imgW="127635" imgH="140335" progId="Equation.3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98525" y="3384550"/>
                        <a:ext cx="309563" cy="415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对象 8197"/>
          <p:cNvGraphicFramePr>
            <a:graphicFrameLocks noChangeAspect="1"/>
          </p:cNvGraphicFramePr>
          <p:nvPr/>
        </p:nvGraphicFramePr>
        <p:xfrm>
          <a:off x="7699375" y="3181350"/>
          <a:ext cx="1423988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3" imgW="584835" imgH="228600" progId="Equation.3">
                  <p:embed/>
                </p:oleObj>
              </mc:Choice>
              <mc:Fallback>
                <p:oleObj name="" r:id="rId3" imgW="584835" imgH="228600" progId="Equation.3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99375" y="3181350"/>
                        <a:ext cx="1423988" cy="6810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文本框 8198"/>
          <p:cNvSpPr txBox="1"/>
          <p:nvPr/>
        </p:nvSpPr>
        <p:spPr>
          <a:xfrm>
            <a:off x="0" y="4033838"/>
            <a:ext cx="9144000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为分别于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2003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、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2004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、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2005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年初存放到银行的资金数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8200" name="文本框 8199"/>
          <p:cNvSpPr txBox="1"/>
          <p:nvPr/>
        </p:nvSpPr>
        <p:spPr>
          <a:xfrm>
            <a:off x="0" y="4799013"/>
            <a:ext cx="9144000" cy="1006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,               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为分别购买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A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、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B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、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C</a:t>
            </a: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债券的是数额（单位均为万元）则可例出如下数学模型：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8201" name="对象 8200"/>
          <p:cNvGraphicFramePr>
            <a:graphicFrameLocks noChangeAspect="1"/>
          </p:cNvGraphicFramePr>
          <p:nvPr/>
        </p:nvGraphicFramePr>
        <p:xfrm>
          <a:off x="204788" y="4694238"/>
          <a:ext cx="1517650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5" imgW="622935" imgH="228600" progId="Equation.3">
                  <p:embed/>
                </p:oleObj>
              </mc:Choice>
              <mc:Fallback>
                <p:oleObj name="" r:id="rId5" imgW="622935" imgH="228600" progId="Equation.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4788" y="4694238"/>
                        <a:ext cx="1517650" cy="6810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/>
      <p:bldP spid="8196" grpId="0"/>
      <p:bldP spid="8199" grpId="0"/>
      <p:bldP spid="820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文本框 39937"/>
          <p:cNvSpPr txBox="1"/>
          <p:nvPr/>
        </p:nvSpPr>
        <p:spPr>
          <a:xfrm>
            <a:off x="0" y="836613"/>
            <a:ext cx="9144000" cy="39893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60000"/>
              </a:lnSpc>
              <a:spcBef>
                <a:spcPct val="50000"/>
              </a:spcBef>
            </a:pPr>
            <a:r>
              <a:rPr lang="zh-CN" altLang="en-US" sz="2800" dirty="0">
                <a:latin typeface="Arial" panose="020B0604020202020204" pitchFamily="34" charset="0"/>
                <a:ea typeface="楷体_GB2312" pitchFamily="1" charset="-122"/>
              </a:rPr>
              <a:t>      </a:t>
            </a:r>
            <a:r>
              <a:rPr lang="zh-CN" altLang="en-US" sz="3200" dirty="0">
                <a:latin typeface="Arial" panose="020B0604020202020204" pitchFamily="34" charset="0"/>
                <a:ea typeface="楷体_GB2312" pitchFamily="1" charset="-122"/>
              </a:rPr>
              <a:t>例</a:t>
            </a:r>
            <a:r>
              <a:rPr lang="en-US" altLang="zh-CN" sz="3200" dirty="0">
                <a:latin typeface="Arial" panose="020B0604020202020204" pitchFamily="34" charset="0"/>
                <a:ea typeface="楷体_GB2312" pitchFamily="1" charset="-122"/>
              </a:rPr>
              <a:t>1  </a:t>
            </a:r>
            <a:r>
              <a:rPr lang="zh-CN" altLang="en-US" sz="3200" dirty="0">
                <a:latin typeface="Arial" panose="020B0604020202020204" pitchFamily="34" charset="0"/>
                <a:ea typeface="楷体_GB2312" pitchFamily="1" charset="-122"/>
              </a:rPr>
              <a:t>某部门有</a:t>
            </a:r>
            <a:r>
              <a:rPr lang="en-US" altLang="zh-CN" sz="3200" dirty="0">
                <a:latin typeface="Arial" panose="020B0604020202020204" pitchFamily="34" charset="0"/>
                <a:ea typeface="楷体_GB2312" pitchFamily="1" charset="-122"/>
              </a:rPr>
              <a:t>3</a:t>
            </a:r>
            <a:r>
              <a:rPr lang="zh-CN" altLang="en-US" sz="3200" dirty="0">
                <a:latin typeface="Arial" panose="020B0604020202020204" pitchFamily="34" charset="0"/>
                <a:ea typeface="楷体_GB2312" pitchFamily="1" charset="-122"/>
              </a:rPr>
              <a:t>个同类型的工厂（产地），生产的产品由</a:t>
            </a:r>
            <a:r>
              <a:rPr lang="en-US" altLang="zh-CN" sz="3200" dirty="0">
                <a:latin typeface="Arial" panose="020B0604020202020204" pitchFamily="34" charset="0"/>
                <a:ea typeface="楷体_GB2312" pitchFamily="1" charset="-122"/>
              </a:rPr>
              <a:t>4</a:t>
            </a:r>
            <a:r>
              <a:rPr lang="zh-CN" altLang="en-US" sz="3200" dirty="0">
                <a:latin typeface="Arial" panose="020B0604020202020204" pitchFamily="34" charset="0"/>
                <a:ea typeface="楷体_GB2312" pitchFamily="1" charset="-122"/>
              </a:rPr>
              <a:t>个销售点出售，各工厂的生产量、各销售点的销售量（假定单位为</a:t>
            </a:r>
            <a:r>
              <a:rPr lang="en-US" altLang="zh-CN" sz="3200" dirty="0">
                <a:latin typeface="Arial" panose="020B0604020202020204" pitchFamily="34" charset="0"/>
                <a:ea typeface="楷体_GB2312" pitchFamily="1" charset="-122"/>
              </a:rPr>
              <a:t>t</a:t>
            </a:r>
            <a:r>
              <a:rPr lang="zh-CN" altLang="en-US" sz="3200" dirty="0">
                <a:latin typeface="Arial" panose="020B0604020202020204" pitchFamily="34" charset="0"/>
                <a:ea typeface="楷体_GB2312" pitchFamily="1" charset="-122"/>
              </a:rPr>
              <a:t>）以及各工厂到销售点的单位运价（元</a:t>
            </a:r>
            <a:r>
              <a:rPr lang="en-US" altLang="zh-CN" sz="3200" dirty="0">
                <a:latin typeface="Arial" panose="020B0604020202020204" pitchFamily="34" charset="0"/>
                <a:ea typeface="楷体_GB2312" pitchFamily="1" charset="-122"/>
              </a:rPr>
              <a:t>/t</a:t>
            </a:r>
            <a:r>
              <a:rPr lang="zh-CN" altLang="en-US" sz="3200" dirty="0">
                <a:latin typeface="Arial" panose="020B0604020202020204" pitchFamily="34" charset="0"/>
                <a:ea typeface="楷体_GB2312" pitchFamily="1" charset="-122"/>
              </a:rPr>
              <a:t>）示于表</a:t>
            </a:r>
            <a:r>
              <a:rPr lang="en-US" altLang="zh-CN" sz="3200" dirty="0">
                <a:latin typeface="Arial" panose="020B0604020202020204" pitchFamily="34" charset="0"/>
                <a:ea typeface="楷体_GB2312" pitchFamily="1" charset="-122"/>
              </a:rPr>
              <a:t>3-2</a:t>
            </a:r>
            <a:r>
              <a:rPr lang="zh-CN" altLang="en-US" sz="3200" dirty="0">
                <a:latin typeface="Arial" panose="020B0604020202020204" pitchFamily="34" charset="0"/>
                <a:ea typeface="楷体_GB2312" pitchFamily="1" charset="-122"/>
              </a:rPr>
              <a:t>中，问如何调运才能使总运费最小？</a:t>
            </a:r>
            <a:endParaRPr lang="zh-CN" altLang="en-US" sz="3200" dirty="0">
              <a:latin typeface="Arial" panose="020B0604020202020204" pitchFamily="34" charset="0"/>
              <a:ea typeface="楷体_GB2312" pitchFamily="1" charset="-122"/>
            </a:endParaRPr>
          </a:p>
        </p:txBody>
      </p:sp>
      <p:sp>
        <p:nvSpPr>
          <p:cNvPr id="31746" name="文本框 39938"/>
          <p:cNvSpPr txBox="1"/>
          <p:nvPr/>
        </p:nvSpPr>
        <p:spPr>
          <a:xfrm>
            <a:off x="0" y="188913"/>
            <a:ext cx="7019925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Times New Roman" panose="02020603050405020304" pitchFamily="2" charset="0"/>
                <a:ea typeface="楷体_GB2312" pitchFamily="1" charset="-122"/>
              </a:rPr>
              <a:t>三、二维（多维）数组循环</a:t>
            </a:r>
            <a:endParaRPr lang="en-US" altLang="zh-CN" sz="3600" b="1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0962" name="表格 40961"/>
          <p:cNvGraphicFramePr/>
          <p:nvPr/>
        </p:nvGraphicFramePr>
        <p:xfrm>
          <a:off x="1066800" y="900113"/>
          <a:ext cx="7010400" cy="4335463"/>
        </p:xfrm>
        <a:graphic>
          <a:graphicData uri="http://schemas.openxmlformats.org/drawingml/2006/table">
            <a:tbl>
              <a:tblPr/>
              <a:tblGrid>
                <a:gridCol w="12192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914400"/>
              </a:tblGrid>
              <a:tr h="10160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000"/>
                        <a:t>      </a:t>
                      </a:r>
                      <a:r>
                        <a:rPr lang="zh-CN" altLang="en-US" sz="2000"/>
                        <a:t>销地</a:t>
                      </a:r>
                      <a:endParaRPr lang="zh-CN" altLang="en-US" sz="2000"/>
                    </a:p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000"/>
                    </a:p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/>
                        <a:t>产地</a:t>
                      </a: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 w="12700" cap="rnd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en-US" altLang="zh-CN" sz="2000">
                        <a:ea typeface="楷体_GB2312" pitchFamily="1" charset="-122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>
                          <a:ea typeface="楷体_GB2312" pitchFamily="1" charset="-122"/>
                        </a:rPr>
                        <a:t>产</a:t>
                      </a:r>
                      <a:endParaRPr lang="zh-CN" altLang="en-US" sz="2000">
                        <a:ea typeface="楷体_GB2312" pitchFamily="1" charset="-122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>
                          <a:ea typeface="楷体_GB2312" pitchFamily="1" charset="-122"/>
                        </a:rPr>
                        <a:t>量</a:t>
                      </a: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 row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en-US" altLang="zh-CN"/>
                    </a:p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x-none" sz="2400" dirty="0">
                          <a:ea typeface="楷体_GB2312" pitchFamily="1" charset="-122"/>
                        </a:rPr>
                        <a:t>4</a:t>
                      </a:r>
                      <a:endParaRPr lang="en-US" altLang="x-none" sz="2400" dirty="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x-none" sz="2400" dirty="0">
                          <a:ea typeface="楷体_GB2312" pitchFamily="1" charset="-122"/>
                        </a:rPr>
                        <a:t>12</a:t>
                      </a:r>
                      <a:endParaRPr lang="en-US" altLang="x-none" sz="2400" dirty="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x-none" sz="2400" dirty="0">
                          <a:ea typeface="楷体_GB2312" pitchFamily="1" charset="-122"/>
                        </a:rPr>
                        <a:t>4</a:t>
                      </a:r>
                      <a:endParaRPr lang="en-US" altLang="x-none" sz="2400" dirty="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x-none" sz="2400" dirty="0">
                          <a:ea typeface="楷体_GB2312" pitchFamily="1" charset="-122"/>
                        </a:rPr>
                        <a:t>11</a:t>
                      </a:r>
                      <a:endParaRPr lang="en-US" altLang="x-none" sz="2400" dirty="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zh-CN" altLang="en-US" sz="2400" dirty="0">
                        <a:ea typeface="楷体_GB2312" pitchFamily="1" charset="-122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x-none" sz="2400" dirty="0">
                          <a:ea typeface="楷体_GB2312" pitchFamily="1" charset="-122"/>
                        </a:rPr>
                        <a:t>16</a:t>
                      </a:r>
                      <a:endParaRPr lang="en-US" altLang="x-none" sz="2400" dirty="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>
                      <a:noFill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>
                      <a:noFill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>
                      <a:noFill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>
                      <a:noFill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60375">
                <a:tc row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x-none" sz="2400" dirty="0">
                          <a:ea typeface="楷体_GB2312" pitchFamily="1" charset="-122"/>
                        </a:rPr>
                        <a:t>2</a:t>
                      </a:r>
                      <a:endParaRPr lang="en-US" altLang="x-none" sz="2400" dirty="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x-none" sz="2400" dirty="0">
                          <a:ea typeface="楷体_GB2312" pitchFamily="1" charset="-122"/>
                        </a:rPr>
                        <a:t>10</a:t>
                      </a:r>
                      <a:endParaRPr lang="en-US" altLang="x-none" sz="2400" dirty="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x-none" sz="2400" dirty="0">
                          <a:ea typeface="楷体_GB2312" pitchFamily="1" charset="-122"/>
                        </a:rPr>
                        <a:t>3</a:t>
                      </a:r>
                      <a:endParaRPr lang="en-US" altLang="x-none" sz="2400" dirty="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x-none" sz="2400" dirty="0">
                          <a:ea typeface="楷体_GB2312" pitchFamily="1" charset="-122"/>
                        </a:rPr>
                        <a:t>9</a:t>
                      </a:r>
                      <a:endParaRPr lang="en-US" altLang="x-none" sz="2400" dirty="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zh-CN" altLang="en-US" sz="2400" dirty="0">
                        <a:ea typeface="楷体_GB2312" pitchFamily="1" charset="-122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x-none" sz="2400" dirty="0">
                          <a:ea typeface="楷体_GB2312" pitchFamily="1" charset="-122"/>
                        </a:rPr>
                        <a:t>10</a:t>
                      </a:r>
                      <a:endParaRPr lang="en-US" altLang="x-none" sz="2400" dirty="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>
                      <a:noFill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>
                      <a:noFill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>
                      <a:noFill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>
                      <a:noFill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60375">
                <a:tc row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x-none" sz="2400" dirty="0">
                          <a:ea typeface="楷体_GB2312" pitchFamily="1" charset="-122"/>
                        </a:rPr>
                        <a:t>8</a:t>
                      </a:r>
                      <a:endParaRPr lang="en-US" altLang="x-none" sz="2400" dirty="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x-none" sz="2400" dirty="0">
                          <a:ea typeface="楷体_GB2312" pitchFamily="1" charset="-122"/>
                        </a:rPr>
                        <a:t>5</a:t>
                      </a:r>
                      <a:endParaRPr lang="en-US" altLang="x-none" sz="2400" dirty="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x-none" sz="2400" dirty="0">
                          <a:ea typeface="楷体_GB2312" pitchFamily="1" charset="-122"/>
                        </a:rPr>
                        <a:t>11</a:t>
                      </a:r>
                      <a:endParaRPr lang="en-US" altLang="x-none" sz="2400" dirty="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x-none" sz="2400" dirty="0">
                          <a:ea typeface="楷体_GB2312" pitchFamily="1" charset="-122"/>
                        </a:rPr>
                        <a:t>6</a:t>
                      </a:r>
                      <a:endParaRPr lang="en-US" altLang="x-none" sz="2400" dirty="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zh-CN" altLang="en-US" sz="2400" dirty="0">
                        <a:ea typeface="楷体_GB2312" pitchFamily="1" charset="-122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x-none" sz="2400" dirty="0">
                          <a:ea typeface="楷体_GB2312" pitchFamily="1" charset="-122"/>
                        </a:rPr>
                        <a:t>22</a:t>
                      </a:r>
                      <a:endParaRPr lang="en-US" altLang="x-none" sz="2400" dirty="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>
                      <a:noFill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>
                      <a:noFill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>
                      <a:noFill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>
                      <a:noFill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3975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>
                          <a:ea typeface="楷体_GB2312" pitchFamily="1" charset="-122"/>
                        </a:rPr>
                        <a:t>销  量</a:t>
                      </a:r>
                      <a:endParaRPr lang="zh-CN" altLang="en-US" sz="2400">
                        <a:ea typeface="楷体_GB2312" pitchFamily="1" charset="-122"/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x-none" sz="2400" dirty="0">
                          <a:ea typeface="楷体_GB2312" pitchFamily="1" charset="-122"/>
                        </a:rPr>
                        <a:t>8</a:t>
                      </a:r>
                      <a:endParaRPr lang="en-US" altLang="x-none" sz="2400" dirty="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x-none" sz="2400" dirty="0">
                          <a:ea typeface="楷体_GB2312" pitchFamily="1" charset="-122"/>
                        </a:rPr>
                        <a:t>14</a:t>
                      </a:r>
                      <a:endParaRPr lang="en-US" altLang="x-none" sz="2400" dirty="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x-none" sz="2400" dirty="0">
                          <a:ea typeface="楷体_GB2312" pitchFamily="1" charset="-122"/>
                        </a:rPr>
                        <a:t>12</a:t>
                      </a:r>
                      <a:endParaRPr lang="en-US" altLang="x-none" sz="2400" dirty="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en-US" altLang="x-none" sz="2400" dirty="0">
                          <a:ea typeface="楷体_GB2312" pitchFamily="1" charset="-122"/>
                        </a:rPr>
                        <a:t>14</a:t>
                      </a:r>
                      <a:endParaRPr lang="en-US" altLang="x-none" sz="2400" dirty="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x-none" sz="2400" dirty="0">
                          <a:ea typeface="楷体_GB2312" pitchFamily="1" charset="-122"/>
                        </a:rPr>
                        <a:t>48</a:t>
                      </a:r>
                      <a:endParaRPr lang="en-US" altLang="x-none" sz="2400" dirty="0">
                        <a:ea typeface="楷体_GB2312" pitchFamily="1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055" name="对象 41054"/>
          <p:cNvGraphicFramePr>
            <a:graphicFrameLocks noChangeAspect="1"/>
          </p:cNvGraphicFramePr>
          <p:nvPr/>
        </p:nvGraphicFramePr>
        <p:xfrm>
          <a:off x="1366838" y="2286000"/>
          <a:ext cx="50323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78435" imgH="216535" progId="Equation.3">
                  <p:embed/>
                </p:oleObj>
              </mc:Choice>
              <mc:Fallback>
                <p:oleObj name="" r:id="rId1" imgW="178435" imgH="216535" progId="Equation.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366838" y="2286000"/>
                        <a:ext cx="503237" cy="539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6" name="对象 41055"/>
          <p:cNvGraphicFramePr>
            <a:graphicFrameLocks noChangeAspect="1"/>
          </p:cNvGraphicFramePr>
          <p:nvPr/>
        </p:nvGraphicFramePr>
        <p:xfrm>
          <a:off x="1371600" y="3124200"/>
          <a:ext cx="5397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3" imgW="191135" imgH="216535" progId="Equation.3">
                  <p:embed/>
                </p:oleObj>
              </mc:Choice>
              <mc:Fallback>
                <p:oleObj name="" r:id="rId3" imgW="191135" imgH="216535" progId="Equation.3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3124200"/>
                        <a:ext cx="539750" cy="539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7" name="对象 41056"/>
          <p:cNvGraphicFramePr>
            <a:graphicFrameLocks noChangeAspect="1"/>
          </p:cNvGraphicFramePr>
          <p:nvPr/>
        </p:nvGraphicFramePr>
        <p:xfrm>
          <a:off x="2662238" y="1219200"/>
          <a:ext cx="50482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" r:id="rId5" imgW="178435" imgH="216535" progId="Equation.3">
                  <p:embed/>
                </p:oleObj>
              </mc:Choice>
              <mc:Fallback>
                <p:oleObj name="" r:id="rId5" imgW="178435" imgH="216535" progId="Equation.3">
                  <p:embed/>
                  <p:pic>
                    <p:nvPicPr>
                      <p:cNvPr id="0" name="图片 310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62238" y="1219200"/>
                        <a:ext cx="504825" cy="539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8" name="对象 41057"/>
          <p:cNvGraphicFramePr>
            <a:graphicFrameLocks noChangeAspect="1"/>
          </p:cNvGraphicFramePr>
          <p:nvPr/>
        </p:nvGraphicFramePr>
        <p:xfrm>
          <a:off x="3805238" y="1219200"/>
          <a:ext cx="53816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" r:id="rId7" imgW="191135" imgH="216535" progId="Equation.3">
                  <p:embed/>
                </p:oleObj>
              </mc:Choice>
              <mc:Fallback>
                <p:oleObj name="" r:id="rId7" imgW="191135" imgH="216535" progId="Equation.3">
                  <p:embed/>
                  <p:pic>
                    <p:nvPicPr>
                      <p:cNvPr id="0" name="图片 310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05238" y="1219200"/>
                        <a:ext cx="538162" cy="539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9" name="对象 41058"/>
          <p:cNvGraphicFramePr>
            <a:graphicFrameLocks noChangeAspect="1"/>
          </p:cNvGraphicFramePr>
          <p:nvPr/>
        </p:nvGraphicFramePr>
        <p:xfrm>
          <a:off x="5029200" y="1203325"/>
          <a:ext cx="53816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" r:id="rId9" imgW="191135" imgH="229235" progId="Equation.3">
                  <p:embed/>
                </p:oleObj>
              </mc:Choice>
              <mc:Fallback>
                <p:oleObj name="" r:id="rId9" imgW="191135" imgH="229235" progId="Equation.3">
                  <p:embed/>
                  <p:pic>
                    <p:nvPicPr>
                      <p:cNvPr id="0" name="图片 310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029200" y="1203325"/>
                        <a:ext cx="538163" cy="571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0" name="对象 41059"/>
          <p:cNvGraphicFramePr>
            <a:graphicFrameLocks noChangeAspect="1"/>
          </p:cNvGraphicFramePr>
          <p:nvPr/>
        </p:nvGraphicFramePr>
        <p:xfrm>
          <a:off x="6324600" y="1219200"/>
          <a:ext cx="5381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" r:id="rId11" imgW="191135" imgH="216535" progId="Equation.3">
                  <p:embed/>
                </p:oleObj>
              </mc:Choice>
              <mc:Fallback>
                <p:oleObj name="" r:id="rId11" imgW="191135" imgH="216535" progId="Equation.3">
                  <p:embed/>
                  <p:pic>
                    <p:nvPicPr>
                      <p:cNvPr id="0" name="图片 309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324600" y="1219200"/>
                        <a:ext cx="538163" cy="539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1" name="对象 41060"/>
          <p:cNvGraphicFramePr>
            <a:graphicFrameLocks noChangeAspect="1"/>
          </p:cNvGraphicFramePr>
          <p:nvPr/>
        </p:nvGraphicFramePr>
        <p:xfrm>
          <a:off x="1371600" y="3886200"/>
          <a:ext cx="539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" r:id="rId13" imgW="191135" imgH="229235" progId="Equation.3">
                  <p:embed/>
                </p:oleObj>
              </mc:Choice>
              <mc:Fallback>
                <p:oleObj name="" r:id="rId13" imgW="191135" imgH="229235" progId="Equation.3">
                  <p:embed/>
                  <p:pic>
                    <p:nvPicPr>
                      <p:cNvPr id="0" name="图片 310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371600" y="3886200"/>
                        <a:ext cx="539750" cy="571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2" name="文本框 41061"/>
          <p:cNvSpPr txBox="1"/>
          <p:nvPr/>
        </p:nvSpPr>
        <p:spPr>
          <a:xfrm>
            <a:off x="4191000" y="457200"/>
            <a:ext cx="12192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Arial" panose="020B0604020202020204" pitchFamily="34" charset="0"/>
                <a:ea typeface="楷体_GB2312" pitchFamily="1" charset="-122"/>
              </a:rPr>
              <a:t>表 </a:t>
            </a:r>
            <a:r>
              <a:rPr lang="en-US" altLang="zh-CN" sz="2400" dirty="0">
                <a:latin typeface="Arial" panose="020B0604020202020204" pitchFamily="34" charset="0"/>
                <a:ea typeface="楷体_GB2312" pitchFamily="1" charset="-122"/>
              </a:rPr>
              <a:t>3-2</a:t>
            </a:r>
            <a:endParaRPr lang="en-US" altLang="zh-CN" sz="2400" dirty="0">
              <a:latin typeface="Arial" panose="020B0604020202020204" pitchFamily="34" charset="0"/>
              <a:ea typeface="楷体_GB2312" pitchFamily="1" charset="-122"/>
            </a:endParaRPr>
          </a:p>
        </p:txBody>
      </p:sp>
      <p:graphicFrame>
        <p:nvGraphicFramePr>
          <p:cNvPr id="41063" name="对象 41062"/>
          <p:cNvGraphicFramePr>
            <a:graphicFrameLocks noChangeAspect="1"/>
          </p:cNvGraphicFramePr>
          <p:nvPr/>
        </p:nvGraphicFramePr>
        <p:xfrm>
          <a:off x="2514600" y="2362200"/>
          <a:ext cx="38893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15" imgW="203835" imgH="216535" progId="Equation.3">
                  <p:embed/>
                </p:oleObj>
              </mc:Choice>
              <mc:Fallback>
                <p:oleObj name="" r:id="rId15" imgW="203835" imgH="216535" progId="Equation.3">
                  <p:embed/>
                  <p:pic>
                    <p:nvPicPr>
                      <p:cNvPr id="0" name="图片 3092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514600" y="2362200"/>
                        <a:ext cx="388938" cy="412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4" name="对象 41063"/>
          <p:cNvGraphicFramePr>
            <a:graphicFrameLocks noChangeAspect="1"/>
          </p:cNvGraphicFramePr>
          <p:nvPr/>
        </p:nvGraphicFramePr>
        <p:xfrm>
          <a:off x="3733800" y="2438400"/>
          <a:ext cx="38893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" r:id="rId17" imgW="203835" imgH="216535" progId="Equation.3">
                  <p:embed/>
                </p:oleObj>
              </mc:Choice>
              <mc:Fallback>
                <p:oleObj name="" r:id="rId17" imgW="203835" imgH="216535" progId="Equation.3">
                  <p:embed/>
                  <p:pic>
                    <p:nvPicPr>
                      <p:cNvPr id="0" name="图片 3098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733800" y="2438400"/>
                        <a:ext cx="388938" cy="412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5" name="对象 41064"/>
          <p:cNvGraphicFramePr>
            <a:graphicFrameLocks noChangeAspect="1"/>
          </p:cNvGraphicFramePr>
          <p:nvPr/>
        </p:nvGraphicFramePr>
        <p:xfrm>
          <a:off x="4876800" y="2425700"/>
          <a:ext cx="388938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" r:id="rId19" imgW="203835" imgH="229235" progId="Equation.3">
                  <p:embed/>
                </p:oleObj>
              </mc:Choice>
              <mc:Fallback>
                <p:oleObj name="" r:id="rId19" imgW="203835" imgH="229235" progId="Equation.3">
                  <p:embed/>
                  <p:pic>
                    <p:nvPicPr>
                      <p:cNvPr id="0" name="图片 3104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876800" y="2425700"/>
                        <a:ext cx="388938" cy="4381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6" name="对象 41065"/>
          <p:cNvGraphicFramePr>
            <a:graphicFrameLocks noChangeAspect="1"/>
          </p:cNvGraphicFramePr>
          <p:nvPr/>
        </p:nvGraphicFramePr>
        <p:xfrm>
          <a:off x="6096000" y="2438400"/>
          <a:ext cx="38893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" r:id="rId21" imgW="203835" imgH="216535" progId="Equation.3">
                  <p:embed/>
                </p:oleObj>
              </mc:Choice>
              <mc:Fallback>
                <p:oleObj name="" r:id="rId21" imgW="203835" imgH="216535" progId="Equation.3">
                  <p:embed/>
                  <p:pic>
                    <p:nvPicPr>
                      <p:cNvPr id="0" name="图片 3099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096000" y="2438400"/>
                        <a:ext cx="388938" cy="412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7" name="对象 41066"/>
          <p:cNvGraphicFramePr>
            <a:graphicFrameLocks noChangeAspect="1"/>
          </p:cNvGraphicFramePr>
          <p:nvPr/>
        </p:nvGraphicFramePr>
        <p:xfrm>
          <a:off x="2438400" y="3276600"/>
          <a:ext cx="38893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" r:id="rId23" imgW="203835" imgH="216535" progId="Equation.3">
                  <p:embed/>
                </p:oleObj>
              </mc:Choice>
              <mc:Fallback>
                <p:oleObj name="" r:id="rId23" imgW="203835" imgH="216535" progId="Equation.3">
                  <p:embed/>
                  <p:pic>
                    <p:nvPicPr>
                      <p:cNvPr id="0" name="图片 3107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438400" y="3276600"/>
                        <a:ext cx="388938" cy="412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8" name="对象 41067"/>
          <p:cNvGraphicFramePr>
            <a:graphicFrameLocks noChangeAspect="1"/>
          </p:cNvGraphicFramePr>
          <p:nvPr/>
        </p:nvGraphicFramePr>
        <p:xfrm>
          <a:off x="3733800" y="3352800"/>
          <a:ext cx="41275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" r:id="rId25" imgW="216535" imgH="216535" progId="Equation.3">
                  <p:embed/>
                </p:oleObj>
              </mc:Choice>
              <mc:Fallback>
                <p:oleObj name="" r:id="rId25" imgW="216535" imgH="216535" progId="Equation.3">
                  <p:embed/>
                  <p:pic>
                    <p:nvPicPr>
                      <p:cNvPr id="0" name="图片 3110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3733800" y="3352800"/>
                        <a:ext cx="412750" cy="412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9" name="对象 41068"/>
          <p:cNvGraphicFramePr>
            <a:graphicFrameLocks noChangeAspect="1"/>
          </p:cNvGraphicFramePr>
          <p:nvPr/>
        </p:nvGraphicFramePr>
        <p:xfrm>
          <a:off x="4876800" y="3263900"/>
          <a:ext cx="4127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" r:id="rId27" imgW="216535" imgH="229235" progId="Equation.3">
                  <p:embed/>
                </p:oleObj>
              </mc:Choice>
              <mc:Fallback>
                <p:oleObj name="" r:id="rId27" imgW="216535" imgH="229235" progId="Equation.3">
                  <p:embed/>
                  <p:pic>
                    <p:nvPicPr>
                      <p:cNvPr id="0" name="图片 3102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4876800" y="3263900"/>
                        <a:ext cx="412750" cy="4381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0" name="对象 41069"/>
          <p:cNvGraphicFramePr>
            <a:graphicFrameLocks noChangeAspect="1"/>
          </p:cNvGraphicFramePr>
          <p:nvPr/>
        </p:nvGraphicFramePr>
        <p:xfrm>
          <a:off x="6096000" y="3276600"/>
          <a:ext cx="41275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" r:id="rId29" imgW="216535" imgH="216535" progId="Equation.3">
                  <p:embed/>
                </p:oleObj>
              </mc:Choice>
              <mc:Fallback>
                <p:oleObj name="" r:id="rId29" imgW="216535" imgH="216535" progId="Equation.3">
                  <p:embed/>
                  <p:pic>
                    <p:nvPicPr>
                      <p:cNvPr id="0" name="图片 3105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6096000" y="3276600"/>
                        <a:ext cx="412750" cy="412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1" name="对象 41070"/>
          <p:cNvGraphicFramePr>
            <a:graphicFrameLocks noChangeAspect="1"/>
          </p:cNvGraphicFramePr>
          <p:nvPr/>
        </p:nvGraphicFramePr>
        <p:xfrm>
          <a:off x="2514600" y="4178300"/>
          <a:ext cx="388938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31" imgW="203835" imgH="229235" progId="Equation.3">
                  <p:embed/>
                </p:oleObj>
              </mc:Choice>
              <mc:Fallback>
                <p:oleObj name="" r:id="rId31" imgW="203835" imgH="229235" progId="Equation.3">
                  <p:embed/>
                  <p:pic>
                    <p:nvPicPr>
                      <p:cNvPr id="0" name="图片 3093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2514600" y="4178300"/>
                        <a:ext cx="388938" cy="4381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2" name="对象 41071"/>
          <p:cNvGraphicFramePr>
            <a:graphicFrameLocks noChangeAspect="1"/>
          </p:cNvGraphicFramePr>
          <p:nvPr/>
        </p:nvGraphicFramePr>
        <p:xfrm>
          <a:off x="3810000" y="4178300"/>
          <a:ext cx="4127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33" imgW="216535" imgH="229235" progId="Equation.3">
                  <p:embed/>
                </p:oleObj>
              </mc:Choice>
              <mc:Fallback>
                <p:oleObj name="" r:id="rId33" imgW="216535" imgH="229235" progId="Equation.3">
                  <p:embed/>
                  <p:pic>
                    <p:nvPicPr>
                      <p:cNvPr id="0" name="图片 3095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3810000" y="4178300"/>
                        <a:ext cx="412750" cy="4381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3" name="对象 41072"/>
          <p:cNvGraphicFramePr>
            <a:graphicFrameLocks noChangeAspect="1"/>
          </p:cNvGraphicFramePr>
          <p:nvPr/>
        </p:nvGraphicFramePr>
        <p:xfrm>
          <a:off x="4964113" y="4191000"/>
          <a:ext cx="388937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" r:id="rId35" imgW="203835" imgH="229235" progId="Equation.3">
                  <p:embed/>
                </p:oleObj>
              </mc:Choice>
              <mc:Fallback>
                <p:oleObj name="" r:id="rId35" imgW="203835" imgH="229235" progId="Equation.3">
                  <p:embed/>
                  <p:pic>
                    <p:nvPicPr>
                      <p:cNvPr id="0" name="图片 3108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4964113" y="4191000"/>
                        <a:ext cx="388937" cy="4381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4" name="对象 41073"/>
          <p:cNvGraphicFramePr>
            <a:graphicFrameLocks noChangeAspect="1"/>
          </p:cNvGraphicFramePr>
          <p:nvPr/>
        </p:nvGraphicFramePr>
        <p:xfrm>
          <a:off x="6172200" y="4178300"/>
          <a:ext cx="4127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37" imgW="216535" imgH="229235" progId="Equation.3">
                  <p:embed/>
                </p:oleObj>
              </mc:Choice>
              <mc:Fallback>
                <p:oleObj name="" r:id="rId37" imgW="216535" imgH="229235" progId="Equation.3">
                  <p:embed/>
                  <p:pic>
                    <p:nvPicPr>
                      <p:cNvPr id="0" name="图片 3094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6172200" y="4178300"/>
                        <a:ext cx="412750" cy="4381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41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1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1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41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1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1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41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1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1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41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41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10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41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41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41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41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41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410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41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41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410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41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41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410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41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41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410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41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41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410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41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41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41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41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41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410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41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41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41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41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41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410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41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41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410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41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41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410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41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41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410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41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41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41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41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41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41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41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41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1986" name="对象 41985"/>
          <p:cNvGraphicFramePr>
            <a:graphicFrameLocks noChangeAspect="1"/>
          </p:cNvGraphicFramePr>
          <p:nvPr/>
        </p:nvGraphicFramePr>
        <p:xfrm>
          <a:off x="1066800" y="1295400"/>
          <a:ext cx="5867400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" r:id="rId1" imgW="3200400" imgH="685800" progId="Equation.3">
                  <p:embed/>
                </p:oleObj>
              </mc:Choice>
              <mc:Fallback>
                <p:oleObj name="" r:id="rId1" imgW="3200400" imgH="685800" progId="Equation.3">
                  <p:embed/>
                  <p:pic>
                    <p:nvPicPr>
                      <p:cNvPr id="0" name="图片 309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66800" y="1295400"/>
                        <a:ext cx="5867400" cy="1257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7" name="对象 41986"/>
          <p:cNvGraphicFramePr>
            <a:graphicFrameLocks noChangeAspect="1"/>
          </p:cNvGraphicFramePr>
          <p:nvPr/>
        </p:nvGraphicFramePr>
        <p:xfrm>
          <a:off x="1981200" y="2749550"/>
          <a:ext cx="4495800" cy="352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" r:id="rId3" imgW="2362200" imgH="1854200" progId="Equation.3">
                  <p:embed/>
                </p:oleObj>
              </mc:Choice>
              <mc:Fallback>
                <p:oleObj name="" r:id="rId3" imgW="2362200" imgH="1854200" progId="Equation.3">
                  <p:embed/>
                  <p:pic>
                    <p:nvPicPr>
                      <p:cNvPr id="0" name="图片 310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2749550"/>
                        <a:ext cx="4495800" cy="35290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8" name="文本框 41987"/>
          <p:cNvSpPr txBox="1"/>
          <p:nvPr/>
        </p:nvSpPr>
        <p:spPr>
          <a:xfrm>
            <a:off x="762000" y="609600"/>
            <a:ext cx="43434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Arial" panose="020B0604020202020204" pitchFamily="34" charset="0"/>
                <a:ea typeface="楷体_GB2312" pitchFamily="1" charset="-122"/>
              </a:rPr>
              <a:t>该运输问题的数学模型为：</a:t>
            </a:r>
            <a:endParaRPr lang="zh-CN" altLang="en-US" sz="2400" dirty="0">
              <a:latin typeface="Arial" panose="020B0604020202020204" pitchFamily="34" charset="0"/>
              <a:ea typeface="楷体_GB2312" pitchFamily="1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  <p:bldP spid="41988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4817" name="图片 430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388" y="-225425"/>
            <a:ext cx="9753600" cy="73120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1" name="标题 44033"/>
          <p:cNvSpPr>
            <a:spLocks noGrp="1"/>
          </p:cNvSpPr>
          <p:nvPr>
            <p:ph type="title"/>
          </p:nvPr>
        </p:nvSpPr>
        <p:spPr>
          <a:xfrm>
            <a:off x="179388" y="1196975"/>
            <a:ext cx="1079500" cy="692150"/>
          </a:xfrm>
        </p:spPr>
        <p:txBody>
          <a:bodyPr anchor="ctr"/>
          <a:p>
            <a:pPr algn="l"/>
            <a:r>
              <a:rPr lang="zh-CN" altLang="en-US" sz="3000" dirty="0">
                <a:latin typeface="楷体_GB2312" pitchFamily="1" charset="-122"/>
                <a:ea typeface="楷体_GB2312" pitchFamily="1" charset="-122"/>
              </a:rPr>
              <a:t>例题</a:t>
            </a:r>
            <a:endParaRPr lang="en-US" altLang="zh-CN" sz="3000" dirty="0"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35842" name="文本占位符 44034"/>
          <p:cNvSpPr>
            <a:spLocks noGrp="1"/>
          </p:cNvSpPr>
          <p:nvPr>
            <p:ph type="body" sz="half" idx="1"/>
          </p:nvPr>
        </p:nvSpPr>
        <p:spPr>
          <a:xfrm>
            <a:off x="468313" y="908050"/>
            <a:ext cx="4038600" cy="3522663"/>
          </a:xfrm>
        </p:spPr>
        <p:txBody>
          <a:bodyPr wrap="square" anchor="ctr"/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3000" dirty="0">
                <a:solidFill>
                  <a:schemeClr val="tx2"/>
                </a:solidFill>
                <a:latin typeface="楷体_GB2312" pitchFamily="1" charset="-122"/>
                <a:ea typeface="楷体_GB2312" pitchFamily="1" charset="-122"/>
              </a:rPr>
              <a:t>数学模型：</a:t>
            </a:r>
            <a:endParaRPr lang="zh-CN" altLang="en-US" sz="3000" dirty="0">
              <a:solidFill>
                <a:schemeClr val="tx2"/>
              </a:solidFill>
              <a:latin typeface="楷体_GB2312" pitchFamily="1" charset="-122"/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000" dirty="0">
                <a:solidFill>
                  <a:schemeClr val="tx2"/>
                </a:solidFill>
                <a:latin typeface="楷体_GB2312" pitchFamily="1" charset="-122"/>
                <a:ea typeface="楷体_GB2312" pitchFamily="1" charset="-122"/>
              </a:rPr>
              <a:t>min </a:t>
            </a:r>
            <a:endParaRPr lang="en-US" altLang="zh-CN" sz="3000" dirty="0">
              <a:solidFill>
                <a:schemeClr val="tx2"/>
              </a:solidFill>
              <a:latin typeface="楷体_GB2312" pitchFamily="1" charset="-122"/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endParaRPr lang="en-US" altLang="zh-CN" sz="3000" dirty="0">
              <a:solidFill>
                <a:schemeClr val="tx2"/>
              </a:solidFill>
              <a:latin typeface="楷体_GB2312" pitchFamily="1" charset="-122"/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000" dirty="0">
                <a:solidFill>
                  <a:schemeClr val="tx2"/>
                </a:solidFill>
                <a:latin typeface="楷体_GB2312" pitchFamily="1" charset="-122"/>
                <a:ea typeface="楷体_GB2312" pitchFamily="1" charset="-122"/>
              </a:rPr>
              <a:t>s.t.</a:t>
            </a:r>
            <a:endParaRPr lang="en-US" altLang="zh-CN" sz="3000" dirty="0">
              <a:solidFill>
                <a:schemeClr val="tx2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graphicFrame>
        <p:nvGraphicFramePr>
          <p:cNvPr id="35843" name="内容占位符 4403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692275" y="2205038"/>
          <a:ext cx="1087438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" r:id="rId1" imgW="673735" imgH="445135" progId="Equation.DSMT4">
                  <p:embed/>
                </p:oleObj>
              </mc:Choice>
              <mc:Fallback>
                <p:oleObj name="" r:id="rId1" imgW="673735" imgH="445135" progId="Equation.DSMT4">
                  <p:embed/>
                  <p:pic>
                    <p:nvPicPr>
                      <p:cNvPr id="0" name="图片 3114"/>
                      <p:cNvPicPr/>
                      <p:nvPr/>
                    </p:nvPicPr>
                    <p:blipFill>
                      <a:blip r:embed="rId2">
                        <a:clrChange>
                          <a:clrFrom>
                            <a:srgbClr val="000000"/>
                          </a:clrFrom>
                          <a:clrTo>
                            <a:srgbClr val="00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692275" y="2205038"/>
                        <a:ext cx="1087438" cy="690562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内容占位符 4403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476375" y="3068638"/>
          <a:ext cx="244792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" r:id="rId3" imgW="1283970" imgH="432435" progId="Equation.DSMT4">
                  <p:embed/>
                </p:oleObj>
              </mc:Choice>
              <mc:Fallback>
                <p:oleObj name="" r:id="rId3" imgW="1283970" imgH="432435" progId="Equation.DSMT4">
                  <p:embed/>
                  <p:pic>
                    <p:nvPicPr>
                      <p:cNvPr id="0" name="图片 3112"/>
                      <p:cNvPicPr/>
                      <p:nvPr/>
                    </p:nvPicPr>
                    <p:blipFill>
                      <a:blip r:embed="rId4">
                        <a:clrChange>
                          <a:clrFrom>
                            <a:srgbClr val="000000"/>
                          </a:clrFrom>
                          <a:clrTo>
                            <a:srgbClr val="00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476375" y="3068638"/>
                        <a:ext cx="2447925" cy="79375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5" name="对象 44037"/>
          <p:cNvGraphicFramePr>
            <a:graphicFrameLocks noChangeAspect="1"/>
          </p:cNvGraphicFramePr>
          <p:nvPr/>
        </p:nvGraphicFramePr>
        <p:xfrm>
          <a:off x="1619250" y="3933825"/>
          <a:ext cx="2438400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" r:id="rId5" imgW="1207770" imgH="445135" progId="Equation.DSMT4">
                  <p:embed/>
                </p:oleObj>
              </mc:Choice>
              <mc:Fallback>
                <p:oleObj name="" r:id="rId5" imgW="1207770" imgH="445135" progId="Equation.DSMT4">
                  <p:embed/>
                  <p:pic>
                    <p:nvPicPr>
                      <p:cNvPr id="0" name="图片 3115"/>
                      <p:cNvPicPr/>
                      <p:nvPr/>
                    </p:nvPicPr>
                    <p:blipFill>
                      <a:blip r:embed="rId6">
                        <a:clrChange>
                          <a:clrFrom>
                            <a:srgbClr val="000000"/>
                          </a:clrFrom>
                          <a:clrTo>
                            <a:srgbClr val="00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619250" y="3933825"/>
                        <a:ext cx="2438400" cy="9001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6" name="对象 44038"/>
          <p:cNvGraphicFramePr>
            <a:graphicFrameLocks noChangeAspect="1"/>
          </p:cNvGraphicFramePr>
          <p:nvPr/>
        </p:nvGraphicFramePr>
        <p:xfrm>
          <a:off x="1403350" y="5013325"/>
          <a:ext cx="30797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" r:id="rId7" imgW="1523365" imgH="241300" progId="Equation.DSMT4">
                  <p:embed/>
                </p:oleObj>
              </mc:Choice>
              <mc:Fallback>
                <p:oleObj name="" r:id="rId7" imgW="1523365" imgH="241300" progId="Equation.DSMT4">
                  <p:embed/>
                  <p:pic>
                    <p:nvPicPr>
                      <p:cNvPr id="0" name="图片 3116"/>
                      <p:cNvPicPr/>
                      <p:nvPr/>
                    </p:nvPicPr>
                    <p:blipFill>
                      <a:blip r:embed="rId8">
                        <a:clrChange>
                          <a:clrFrom>
                            <a:srgbClr val="000000"/>
                          </a:clrFrom>
                          <a:clrTo>
                            <a:srgbClr val="00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403350" y="5013325"/>
                        <a:ext cx="3079750" cy="4889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0" name="文本框 44039"/>
          <p:cNvSpPr txBox="1"/>
          <p:nvPr/>
        </p:nvSpPr>
        <p:spPr>
          <a:xfrm>
            <a:off x="5148263" y="1700213"/>
            <a:ext cx="3492500" cy="34163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zh-CN" altLang="en-US" dirty="0">
                <a:solidFill>
                  <a:schemeClr val="tx2"/>
                </a:solidFill>
                <a:latin typeface="楷体_GB2312" pitchFamily="1" charset="-122"/>
                <a:ea typeface="楷体_GB2312" pitchFamily="1" charset="-122"/>
              </a:rPr>
              <a:t>其中：</a:t>
            </a:r>
            <a:endParaRPr lang="zh-CN" altLang="en-US" dirty="0">
              <a:solidFill>
                <a:schemeClr val="tx2"/>
              </a:solidFill>
              <a:latin typeface="楷体_GB2312" pitchFamily="1" charset="-122"/>
              <a:ea typeface="楷体_GB2312" pitchFamily="1" charset="-122"/>
            </a:endParaRPr>
          </a:p>
          <a:p>
            <a:r>
              <a:rPr lang="en-US" altLang="zh-CN" dirty="0">
                <a:solidFill>
                  <a:schemeClr val="tx2"/>
                </a:solidFill>
                <a:latin typeface="楷体_GB2312" pitchFamily="1" charset="-122"/>
                <a:ea typeface="楷体_GB2312" pitchFamily="1" charset="-122"/>
              </a:rPr>
              <a:t>xl</a:t>
            </a:r>
            <a:r>
              <a:rPr lang="zh-CN" altLang="en-US" dirty="0">
                <a:solidFill>
                  <a:schemeClr val="tx2"/>
                </a:solidFill>
                <a:latin typeface="楷体_GB2312" pitchFamily="1" charset="-122"/>
                <a:ea typeface="楷体_GB2312" pitchFamily="1" charset="-122"/>
              </a:rPr>
              <a:t>＝</a:t>
            </a:r>
            <a:r>
              <a:rPr lang="en-US" altLang="zh-CN" dirty="0">
                <a:solidFill>
                  <a:schemeClr val="tx2"/>
                </a:solidFill>
                <a:latin typeface="楷体_GB2312" pitchFamily="1" charset="-122"/>
                <a:ea typeface="楷体_GB2312" pitchFamily="1" charset="-122"/>
              </a:rPr>
              <a:t>5 2 4 6</a:t>
            </a:r>
            <a:endParaRPr lang="en-US" altLang="zh-CN" dirty="0">
              <a:solidFill>
                <a:schemeClr val="tx2"/>
              </a:solidFill>
              <a:latin typeface="楷体_GB2312" pitchFamily="1" charset="-122"/>
              <a:ea typeface="楷体_GB2312" pitchFamily="1" charset="-122"/>
            </a:endParaRPr>
          </a:p>
          <a:p>
            <a:r>
              <a:rPr lang="en-US" altLang="zh-CN" dirty="0">
                <a:solidFill>
                  <a:schemeClr val="tx2"/>
                </a:solidFill>
                <a:latin typeface="楷体_GB2312" pitchFamily="1" charset="-122"/>
                <a:ea typeface="楷体_GB2312" pitchFamily="1" charset="-122"/>
              </a:rPr>
              <a:t>cl= 4 9 4</a:t>
            </a:r>
            <a:endParaRPr lang="en-US" altLang="zh-CN" dirty="0">
              <a:solidFill>
                <a:schemeClr val="tx2"/>
              </a:solidFill>
              <a:latin typeface="楷体_GB2312" pitchFamily="1" charset="-122"/>
              <a:ea typeface="楷体_GB2312" pitchFamily="1" charset="-122"/>
            </a:endParaRPr>
          </a:p>
          <a:p>
            <a:r>
              <a:rPr lang="en-US" altLang="zh-CN" dirty="0">
                <a:solidFill>
                  <a:schemeClr val="tx2"/>
                </a:solidFill>
                <a:latin typeface="楷体_GB2312" pitchFamily="1" charset="-122"/>
                <a:ea typeface="楷体_GB2312" pitchFamily="1" charset="-122"/>
              </a:rPr>
              <a:t>c = 10  6   7  12</a:t>
            </a:r>
            <a:endParaRPr lang="en-US" altLang="zh-CN" dirty="0">
              <a:solidFill>
                <a:schemeClr val="tx2"/>
              </a:solidFill>
              <a:latin typeface="楷体_GB2312" pitchFamily="1" charset="-122"/>
              <a:ea typeface="楷体_GB2312" pitchFamily="1" charset="-122"/>
            </a:endParaRPr>
          </a:p>
          <a:p>
            <a:r>
              <a:rPr lang="en-US" altLang="zh-CN" dirty="0">
                <a:solidFill>
                  <a:schemeClr val="tx2"/>
                </a:solidFill>
                <a:latin typeface="楷体_GB2312" pitchFamily="1" charset="-122"/>
                <a:ea typeface="楷体_GB2312" pitchFamily="1" charset="-122"/>
              </a:rPr>
              <a:t>     16 10  5  9</a:t>
            </a:r>
            <a:endParaRPr lang="en-US" altLang="zh-CN" dirty="0">
              <a:solidFill>
                <a:schemeClr val="tx2"/>
              </a:solidFill>
              <a:latin typeface="楷体_GB2312" pitchFamily="1" charset="-122"/>
              <a:ea typeface="楷体_GB2312" pitchFamily="1" charset="-122"/>
            </a:endParaRPr>
          </a:p>
          <a:p>
            <a:r>
              <a:rPr lang="en-US" altLang="zh-CN" dirty="0">
                <a:solidFill>
                  <a:schemeClr val="tx2"/>
                </a:solidFill>
                <a:latin typeface="楷体_GB2312" pitchFamily="1" charset="-122"/>
                <a:ea typeface="楷体_GB2312" pitchFamily="1" charset="-122"/>
              </a:rPr>
              <a:t>     5  4   10 10</a:t>
            </a:r>
            <a:endParaRPr lang="en-US" altLang="zh-CN" dirty="0">
              <a:solidFill>
                <a:schemeClr val="tx2"/>
              </a:solidFill>
              <a:latin typeface="楷体_GB2312" pitchFamily="1" charset="-122"/>
              <a:ea typeface="楷体_GB2312" pitchFamily="1" charset="-122"/>
            </a:endParaRPr>
          </a:p>
          <a:p>
            <a:endParaRPr lang="zh-CN" altLang="en-US" dirty="0">
              <a:solidFill>
                <a:schemeClr val="tx2"/>
              </a:solidFill>
              <a:latin typeface="楷体_GB2312" pitchFamily="1" charset="-122"/>
              <a:ea typeface="楷体_GB2312" pitchFamily="1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5" name="标题 45057"/>
          <p:cNvSpPr>
            <a:spLocks noGrp="1"/>
          </p:cNvSpPr>
          <p:nvPr>
            <p:ph type="title"/>
          </p:nvPr>
        </p:nvSpPr>
        <p:spPr/>
        <p:txBody>
          <a:bodyPr anchor="ctr"/>
          <a:p>
            <a:pPr algn="l"/>
            <a:r>
              <a:rPr lang="zh-CN" altLang="en-US" sz="4000"/>
              <a:t>分析：</a:t>
            </a:r>
            <a:endParaRPr lang="zh-CN" altLang="en-US" sz="4000"/>
          </a:p>
        </p:txBody>
      </p:sp>
      <p:sp>
        <p:nvSpPr>
          <p:cNvPr id="36866" name="文本占位符 45058"/>
          <p:cNvSpPr>
            <a:spLocks noGrp="1"/>
          </p:cNvSpPr>
          <p:nvPr>
            <p:ph idx="1"/>
          </p:nvPr>
        </p:nvSpPr>
        <p:spPr>
          <a:xfrm>
            <a:off x="685800" y="1981200"/>
            <a:ext cx="4567238" cy="2119313"/>
          </a:xfrm>
        </p:spPr>
        <p:txBody>
          <a:bodyPr anchor="t"/>
          <a:p>
            <a:r>
              <a:rPr lang="zh-CN" altLang="en-US" sz="2800" b="1" dirty="0"/>
              <a:t>下标变量有：</a:t>
            </a:r>
            <a:endParaRPr lang="zh-CN" altLang="en-US" sz="2800" b="1" dirty="0"/>
          </a:p>
          <a:p>
            <a:r>
              <a:rPr lang="zh-CN" altLang="en-US" sz="2800" dirty="0"/>
              <a:t>   </a:t>
            </a:r>
            <a:r>
              <a:rPr lang="en-US" altLang="zh-CN" sz="2800" dirty="0"/>
              <a:t>1. </a:t>
            </a:r>
            <a:r>
              <a:rPr lang="en-US" altLang="zh-CN" sz="2800" i="1" dirty="0"/>
              <a:t>xl          </a:t>
            </a:r>
            <a:r>
              <a:rPr lang="en-US" altLang="zh-CN" sz="2800" dirty="0"/>
              <a:t>4</a:t>
            </a:r>
            <a:r>
              <a:rPr lang="zh-CN" altLang="en-US" sz="2800" dirty="0"/>
              <a:t>个分量</a:t>
            </a:r>
            <a:endParaRPr lang="zh-CN" altLang="en-US" sz="2800" dirty="0"/>
          </a:p>
          <a:p>
            <a:r>
              <a:rPr lang="zh-CN" altLang="en-US" sz="2800" dirty="0"/>
              <a:t>   </a:t>
            </a:r>
            <a:r>
              <a:rPr lang="en-US" altLang="zh-CN" sz="2800" dirty="0"/>
              <a:t>2. </a:t>
            </a:r>
            <a:r>
              <a:rPr lang="en-US" altLang="zh-CN" sz="2800" i="1" dirty="0"/>
              <a:t>cl          </a:t>
            </a:r>
            <a:r>
              <a:rPr lang="en-US" altLang="zh-CN" sz="2800" dirty="0"/>
              <a:t>3</a:t>
            </a:r>
            <a:r>
              <a:rPr lang="zh-CN" altLang="en-US" sz="2800" dirty="0"/>
              <a:t>个分量</a:t>
            </a:r>
            <a:endParaRPr lang="zh-CN" altLang="en-US" sz="2800" dirty="0"/>
          </a:p>
          <a:p>
            <a:r>
              <a:rPr lang="zh-CN" altLang="en-US" sz="2800" dirty="0"/>
              <a:t>   </a:t>
            </a:r>
            <a:r>
              <a:rPr lang="en-US" altLang="zh-CN" sz="2800" dirty="0"/>
              <a:t>3. </a:t>
            </a:r>
            <a:r>
              <a:rPr lang="en-US" altLang="zh-CN" sz="2800" i="1" dirty="0"/>
              <a:t>x </a:t>
            </a:r>
            <a:r>
              <a:rPr lang="zh-CN" altLang="en-US" sz="2800" i="1" dirty="0"/>
              <a:t>，</a:t>
            </a:r>
            <a:r>
              <a:rPr lang="en-US" altLang="zh-CN" sz="2800" i="1" dirty="0"/>
              <a:t>c    3</a:t>
            </a:r>
            <a:r>
              <a:rPr lang="en-US" altLang="zh-CN" sz="2800" dirty="0"/>
              <a:t>×4</a:t>
            </a:r>
            <a:r>
              <a:rPr lang="zh-CN" altLang="en-US" sz="2800" dirty="0"/>
              <a:t>个分量</a:t>
            </a:r>
            <a:endParaRPr lang="zh-CN" altLang="en-US" sz="2800" dirty="0"/>
          </a:p>
          <a:p>
            <a:endParaRPr lang="zh-CN" altLang="en-US" sz="2800" dirty="0"/>
          </a:p>
          <a:p>
            <a:endParaRPr lang="zh-CN" altLang="en-US" sz="2800" dirty="0"/>
          </a:p>
        </p:txBody>
      </p:sp>
      <p:sp>
        <p:nvSpPr>
          <p:cNvPr id="45060" name="矩形 45059"/>
          <p:cNvSpPr/>
          <p:nvPr/>
        </p:nvSpPr>
        <p:spPr>
          <a:xfrm>
            <a:off x="539750" y="4076700"/>
            <a:ext cx="4835525" cy="23336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>
              <a:spcBef>
                <a:spcPct val="20000"/>
              </a:spcBef>
              <a:buChar char="•"/>
            </a:pPr>
            <a:r>
              <a:rPr lang="zh-CN" altLang="en-US" sz="2800" b="1" dirty="0">
                <a:latin typeface="Times New Roman" panose="02020603050405020304" pitchFamily="2" charset="0"/>
              </a:rPr>
              <a:t>下标集：</a:t>
            </a:r>
            <a:endParaRPr lang="zh-CN" altLang="en-US" sz="2800" b="1" dirty="0">
              <a:latin typeface="Times New Roman" panose="02020603050405020304" pitchFamily="2" charset="0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zh-CN" altLang="en-US" sz="2800" dirty="0">
                <a:latin typeface="Times New Roman" panose="02020603050405020304" pitchFamily="2" charset="0"/>
              </a:rPr>
              <a:t>   </a:t>
            </a:r>
            <a:r>
              <a:rPr lang="en-US" altLang="zh-CN" sz="2800" dirty="0">
                <a:latin typeface="Times New Roman" panose="02020603050405020304" pitchFamily="2" charset="0"/>
              </a:rPr>
              <a:t>si</a:t>
            </a:r>
            <a:r>
              <a:rPr lang="en-US" altLang="zh-CN" sz="2800" i="1" dirty="0">
                <a:latin typeface="Times New Roman" panose="02020603050405020304" pitchFamily="2" charset="0"/>
              </a:rPr>
              <a:t>          </a:t>
            </a:r>
            <a:r>
              <a:rPr lang="en-US" altLang="zh-CN" sz="2800" dirty="0">
                <a:latin typeface="Times New Roman" panose="02020603050405020304" pitchFamily="2" charset="0"/>
              </a:rPr>
              <a:t>1,</a:t>
            </a:r>
            <a:r>
              <a:rPr lang="en-US" altLang="zh-CN" sz="2800" dirty="0">
                <a:latin typeface="宋体" panose="02010600030101010101" pitchFamily="2" charset="-122"/>
              </a:rPr>
              <a:t>…</a:t>
            </a:r>
            <a:r>
              <a:rPr lang="en-US" altLang="zh-CN" sz="2800" dirty="0">
                <a:latin typeface="Times New Roman" panose="02020603050405020304" pitchFamily="2" charset="0"/>
              </a:rPr>
              <a:t>,3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en-US" altLang="zh-CN" sz="2800" dirty="0">
                <a:latin typeface="Times New Roman" panose="02020603050405020304" pitchFamily="2" charset="0"/>
              </a:rPr>
              <a:t>   sj       </a:t>
            </a:r>
            <a:r>
              <a:rPr lang="en-US" altLang="zh-CN" sz="2800" dirty="0">
                <a:latin typeface="Times New Roman" panose="02020603050405020304" pitchFamily="2" charset="0"/>
              </a:rPr>
              <a:t>1,</a:t>
            </a:r>
            <a:r>
              <a:rPr lang="en-US" altLang="zh-CN" sz="2800" dirty="0">
                <a:latin typeface="宋体" panose="02010600030101010101" pitchFamily="2" charset="-122"/>
              </a:rPr>
              <a:t>…</a:t>
            </a:r>
            <a:r>
              <a:rPr lang="en-US" altLang="zh-CN" sz="2800" dirty="0">
                <a:latin typeface="Times New Roman" panose="02020603050405020304" pitchFamily="2" charset="0"/>
              </a:rPr>
              <a:t>,4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en-US" altLang="zh-CN" sz="2800" dirty="0">
                <a:latin typeface="Times New Roman" panose="02020603050405020304" pitchFamily="2" charset="0"/>
              </a:rPr>
              <a:t>   sij</a:t>
            </a:r>
            <a:r>
              <a:rPr lang="en-US" altLang="zh-CN" sz="2800" i="1" dirty="0">
                <a:latin typeface="Times New Roman" panose="02020603050405020304" pitchFamily="2" charset="0"/>
              </a:rPr>
              <a:t> </a:t>
            </a:r>
            <a:r>
              <a:rPr lang="zh-CN" altLang="en-US" sz="2800" dirty="0">
                <a:latin typeface="Times New Roman" panose="02020603050405020304" pitchFamily="2" charset="0"/>
              </a:rPr>
              <a:t>＝（</a:t>
            </a:r>
            <a:r>
              <a:rPr lang="en-US" altLang="zh-CN" sz="2800" dirty="0">
                <a:latin typeface="Times New Roman" panose="02020603050405020304" pitchFamily="2" charset="0"/>
              </a:rPr>
              <a:t>si</a:t>
            </a:r>
            <a:r>
              <a:rPr lang="zh-CN" altLang="en-US" sz="2800" dirty="0">
                <a:latin typeface="Times New Roman" panose="02020603050405020304" pitchFamily="2" charset="0"/>
              </a:rPr>
              <a:t>，</a:t>
            </a:r>
            <a:r>
              <a:rPr lang="en-US" altLang="zh-CN" sz="2800" dirty="0">
                <a:latin typeface="Times New Roman" panose="02020603050405020304" pitchFamily="2" charset="0"/>
              </a:rPr>
              <a:t>sj</a:t>
            </a:r>
            <a:r>
              <a:rPr lang="zh-CN" altLang="en-US" sz="2800" dirty="0">
                <a:latin typeface="Times New Roman" panose="02020603050405020304" pitchFamily="2" charset="0"/>
              </a:rPr>
              <a:t>）</a:t>
            </a:r>
            <a:endParaRPr lang="zh-CN" altLang="en-US" sz="2800" dirty="0">
              <a:latin typeface="Times New Roman" panose="02020603050405020304" pitchFamily="2" charset="0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endParaRPr lang="zh-CN" altLang="en-US" sz="2800" dirty="0">
              <a:latin typeface="Times New Roman" panose="02020603050405020304" pitchFamily="2" charset="0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endParaRPr lang="zh-CN" altLang="en-US" sz="2800" dirty="0">
              <a:latin typeface="Times New Roman" panose="02020603050405020304" pitchFamily="2" charset="0"/>
            </a:endParaRPr>
          </a:p>
        </p:txBody>
      </p:sp>
      <p:sp>
        <p:nvSpPr>
          <p:cNvPr id="45061" name="矩形 45060"/>
          <p:cNvSpPr/>
          <p:nvPr/>
        </p:nvSpPr>
        <p:spPr>
          <a:xfrm>
            <a:off x="5219700" y="1700213"/>
            <a:ext cx="3168650" cy="2189162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>
              <a:spcBef>
                <a:spcPct val="20000"/>
              </a:spcBef>
            </a:pPr>
            <a:r>
              <a:rPr lang="en-US" altLang="zh-CN" sz="3200" dirty="0">
                <a:latin typeface="Times New Roman" panose="02020603050405020304" pitchFamily="2" charset="0"/>
              </a:rPr>
              <a:t>1.</a:t>
            </a:r>
            <a:r>
              <a:rPr lang="zh-CN" altLang="en-US" sz="3200" b="1" dirty="0">
                <a:latin typeface="Times New Roman" panose="02020603050405020304" pitchFamily="2" charset="0"/>
              </a:rPr>
              <a:t>下标变量</a:t>
            </a:r>
            <a:endParaRPr lang="zh-CN" altLang="en-US" sz="3200" b="1" dirty="0">
              <a:latin typeface="Times New Roman" panose="02020603050405020304" pitchFamily="2" charset="0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en-US" altLang="zh-CN" sz="2800" dirty="0">
                <a:latin typeface="Times New Roman" panose="02020603050405020304" pitchFamily="2" charset="0"/>
              </a:rPr>
              <a:t>si/1</a:t>
            </a:r>
            <a:r>
              <a:rPr lang="en-US" altLang="zh-CN" sz="2800" b="1" dirty="0">
                <a:solidFill>
                  <a:srgbClr val="66FF33"/>
                </a:solidFill>
                <a:latin typeface="Times New Roman" panose="02020603050405020304" pitchFamily="2" charset="0"/>
              </a:rPr>
              <a:t>..</a:t>
            </a:r>
            <a:r>
              <a:rPr lang="en-US" altLang="zh-CN" sz="2800" dirty="0">
                <a:latin typeface="Times New Roman" panose="02020603050405020304" pitchFamily="2" charset="0"/>
              </a:rPr>
              <a:t>3/:cl;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en-US" altLang="zh-CN" sz="2800" dirty="0">
                <a:latin typeface="Times New Roman" panose="02020603050405020304" pitchFamily="2" charset="0"/>
              </a:rPr>
              <a:t>sj/1</a:t>
            </a:r>
            <a:r>
              <a:rPr lang="en-US" altLang="zh-CN" sz="2800" b="1" dirty="0">
                <a:solidFill>
                  <a:srgbClr val="66FF33"/>
                </a:solidFill>
                <a:latin typeface="Times New Roman" panose="02020603050405020304" pitchFamily="2" charset="0"/>
              </a:rPr>
              <a:t>..</a:t>
            </a:r>
            <a:r>
              <a:rPr lang="en-US" altLang="zh-CN" sz="2800" dirty="0">
                <a:latin typeface="Times New Roman" panose="02020603050405020304" pitchFamily="2" charset="0"/>
              </a:rPr>
              <a:t>4/:xl;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en-US" altLang="zh-CN" sz="2800" dirty="0">
                <a:latin typeface="Times New Roman" panose="02020603050405020304" pitchFamily="2" charset="0"/>
              </a:rPr>
              <a:t>sij(si,sj):c,x;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endParaRPr lang="zh-CN" altLang="en-US" sz="2800" dirty="0">
              <a:latin typeface="Times New Roman" panose="02020603050405020304" pitchFamily="2" charset="0"/>
            </a:endParaRPr>
          </a:p>
        </p:txBody>
      </p:sp>
      <p:sp>
        <p:nvSpPr>
          <p:cNvPr id="45062" name="矩形 45061"/>
          <p:cNvSpPr/>
          <p:nvPr/>
        </p:nvSpPr>
        <p:spPr>
          <a:xfrm>
            <a:off x="4749800" y="765175"/>
            <a:ext cx="2414588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 fontAlgn="base"/>
            <a:r>
              <a:rPr lang="en-US" altLang="x-none" sz="4000" strike="noStrike" noProof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lingo</a:t>
            </a:r>
            <a:r>
              <a:rPr lang="zh-CN" altLang="en-US" sz="4000" strike="noStrike" noProof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建模</a:t>
            </a:r>
            <a:r>
              <a:rPr lang="en-US" altLang="x-none" sz="4000" strike="noStrike" noProof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:</a:t>
            </a:r>
            <a:endParaRPr lang="en-US" altLang="x-none" sz="4000" strike="noStrike" noProof="1" dirty="0">
              <a:solidFill>
                <a:schemeClr val="tx2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6870" name="直接连接符 45062"/>
          <p:cNvSpPr/>
          <p:nvPr/>
        </p:nvSpPr>
        <p:spPr>
          <a:xfrm>
            <a:off x="4787900" y="1052513"/>
            <a:ext cx="0" cy="5040312"/>
          </a:xfrm>
          <a:prstGeom prst="line">
            <a:avLst/>
          </a:prstGeom>
          <a:ln w="28575" cap="flat" cmpd="sng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矩形 46081"/>
          <p:cNvSpPr/>
          <p:nvPr/>
        </p:nvSpPr>
        <p:spPr>
          <a:xfrm>
            <a:off x="611188" y="4578350"/>
            <a:ext cx="7848600" cy="15541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fontAlgn="base"/>
            <a:r>
              <a:rPr lang="en-US" altLang="x-none" sz="3200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  <a:t>min </a:t>
            </a:r>
            <a:r>
              <a:rPr lang="en-US" altLang="x-none" sz="3200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  <a:t> @sum(si(i): </a:t>
            </a:r>
            <a:endParaRPr lang="en-US" altLang="x-none" sz="3200" strike="noStrike" noProof="1" dirty="0">
              <a:effectLst>
                <a:outerShdw blurRad="38100" dist="38100" dir="2700000">
                  <a:srgbClr val="C0C0C0"/>
                </a:outerShdw>
              </a:effectLst>
              <a:latin typeface="Verdana" panose="020B0604030504040204" pitchFamily="2" charset="0"/>
              <a:ea typeface="宋体" panose="02010600030101010101" pitchFamily="2" charset="-122"/>
            </a:endParaRPr>
          </a:p>
          <a:p>
            <a:pPr lvl="0" fontAlgn="base"/>
            <a:r>
              <a:rPr lang="en-US" altLang="x-none" sz="3200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  <a:t>              @sum(sj(j): c(i,j)</a:t>
            </a:r>
            <a:r>
              <a:rPr lang="en-US" altLang="x-none" sz="3200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*</a:t>
            </a:r>
            <a:r>
              <a:rPr lang="en-US" altLang="x-none" sz="3200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  <a:t>x(i,j)) </a:t>
            </a:r>
            <a:endParaRPr lang="en-US" altLang="x-none" sz="3200" strike="noStrike" noProof="1" dirty="0">
              <a:effectLst>
                <a:outerShdw blurRad="38100" dist="38100" dir="2700000">
                  <a:srgbClr val="C0C0C0"/>
                </a:outerShdw>
              </a:effectLst>
              <a:latin typeface="Verdana" panose="020B0604030504040204" pitchFamily="2" charset="0"/>
              <a:ea typeface="宋体" panose="02010600030101010101" pitchFamily="2" charset="-122"/>
            </a:endParaRPr>
          </a:p>
          <a:p>
            <a:pPr lvl="0" fontAlgn="base"/>
            <a:r>
              <a:rPr lang="en-US" altLang="x-none" sz="3200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  <a:t>                      </a:t>
            </a:r>
            <a:r>
              <a:rPr lang="zh-CN" altLang="en-US" sz="3200" b="1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  <a:t>）</a:t>
            </a:r>
            <a:r>
              <a:rPr lang="en-US" altLang="x-none" sz="3200" b="1" strike="noStrike" noProof="1" dirty="0">
                <a:solidFill>
                  <a:srgbClr val="66FF33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  <a:t>;</a:t>
            </a:r>
            <a:r>
              <a:rPr lang="en-US" altLang="x-none" sz="3200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  <a:t> </a:t>
            </a:r>
            <a:endParaRPr lang="en-US" altLang="x-none" sz="3200" strike="noStrike" noProof="1" dirty="0">
              <a:effectLst>
                <a:outerShdw blurRad="38100" dist="38100" dir="2700000">
                  <a:srgbClr val="C0C0C0"/>
                </a:outerShdw>
              </a:effectLst>
              <a:latin typeface="Verdana" panose="020B0604030504040204" pitchFamily="2" charset="0"/>
              <a:ea typeface="宋体" panose="02010600030101010101" pitchFamily="2" charset="-122"/>
            </a:endParaRPr>
          </a:p>
        </p:txBody>
      </p:sp>
      <p:sp>
        <p:nvSpPr>
          <p:cNvPr id="37890" name="标题 46082"/>
          <p:cNvSpPr>
            <a:spLocks noGrp="1"/>
          </p:cNvSpPr>
          <p:nvPr>
            <p:ph type="title"/>
          </p:nvPr>
        </p:nvSpPr>
        <p:spPr/>
        <p:txBody>
          <a:bodyPr anchor="ctr"/>
          <a:p>
            <a:pPr algn="l"/>
            <a:r>
              <a:rPr lang="en-US" altLang="zh-CN" sz="4000" dirty="0"/>
              <a:t>lingo</a:t>
            </a:r>
            <a:r>
              <a:rPr lang="zh-CN" altLang="en-US" sz="4000" dirty="0"/>
              <a:t>建模</a:t>
            </a:r>
            <a:endParaRPr lang="zh-CN" altLang="en-US" sz="4000" dirty="0"/>
          </a:p>
        </p:txBody>
      </p:sp>
      <p:sp>
        <p:nvSpPr>
          <p:cNvPr id="37891" name="矩形 46083"/>
          <p:cNvSpPr/>
          <p:nvPr/>
        </p:nvSpPr>
        <p:spPr>
          <a:xfrm>
            <a:off x="539750" y="1844675"/>
            <a:ext cx="3168650" cy="7207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>
              <a:spcBef>
                <a:spcPct val="20000"/>
              </a:spcBef>
            </a:pPr>
            <a:r>
              <a:rPr lang="en-US" altLang="zh-CN" sz="3200" dirty="0">
                <a:latin typeface="Times New Roman" panose="02020603050405020304" pitchFamily="2" charset="0"/>
              </a:rPr>
              <a:t>2.</a:t>
            </a:r>
            <a:r>
              <a:rPr lang="zh-CN" altLang="en-US" sz="3200" b="1" dirty="0">
                <a:latin typeface="Times New Roman" panose="02020603050405020304" pitchFamily="2" charset="0"/>
              </a:rPr>
              <a:t>目标函数</a:t>
            </a:r>
            <a:endParaRPr lang="zh-CN" altLang="en-US" sz="2800" b="1" dirty="0">
              <a:latin typeface="Times New Roman" panose="02020603050405020304" pitchFamily="2" charset="0"/>
            </a:endParaRPr>
          </a:p>
        </p:txBody>
      </p:sp>
      <p:graphicFrame>
        <p:nvGraphicFramePr>
          <p:cNvPr id="37892" name="内容占位符 4608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416300" y="2973388"/>
          <a:ext cx="11557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" r:id="rId1" imgW="673735" imgH="445135" progId="Equation.DSMT4">
                  <p:embed/>
                </p:oleObj>
              </mc:Choice>
              <mc:Fallback>
                <p:oleObj name="" r:id="rId1" imgW="673735" imgH="445135" progId="Equation.DSMT4">
                  <p:embed/>
                  <p:pic>
                    <p:nvPicPr>
                      <p:cNvPr id="0" name="图片 3111"/>
                      <p:cNvPicPr/>
                      <p:nvPr/>
                    </p:nvPicPr>
                    <p:blipFill>
                      <a:blip r:embed="rId2">
                        <a:clrChange>
                          <a:clrFrom>
                            <a:srgbClr val="000000"/>
                          </a:clrFrom>
                          <a:clrTo>
                            <a:srgbClr val="00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3416300" y="2973388"/>
                        <a:ext cx="1155700" cy="73342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6086" name="组合 46085"/>
          <p:cNvGrpSpPr/>
          <p:nvPr/>
        </p:nvGrpSpPr>
        <p:grpSpPr>
          <a:xfrm>
            <a:off x="4735513" y="2922588"/>
            <a:ext cx="1452562" cy="809625"/>
            <a:chOff x="0" y="0"/>
            <a:chExt cx="915" cy="510"/>
          </a:xfrm>
        </p:grpSpPr>
        <p:graphicFrame>
          <p:nvGraphicFramePr>
            <p:cNvPr id="37894" name="内容占位符 46086"/>
            <p:cNvGraphicFramePr>
              <a:graphicFrameLocks noGrp="1" noChangeAspect="1"/>
            </p:cNvGraphicFramePr>
            <p:nvPr>
              <p:ph sz="quarter" idx="4294967295"/>
            </p:nvPr>
          </p:nvGraphicFramePr>
          <p:xfrm>
            <a:off x="326" y="0"/>
            <a:ext cx="589" cy="5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8" name="" r:id="rId3" imgW="495935" imgH="445135" progId="Equation.DSMT4">
                    <p:embed/>
                  </p:oleObj>
                </mc:Choice>
                <mc:Fallback>
                  <p:oleObj name="" r:id="rId3" imgW="495935" imgH="445135" progId="Equation.DSMT4">
                    <p:embed/>
                    <p:pic>
                      <p:nvPicPr>
                        <p:cNvPr id="0" name="图片 3117"/>
                        <p:cNvPicPr/>
                        <p:nvPr/>
                      </p:nvPicPr>
                      <p:blipFill>
                        <a:blip r:embed="rId4">
                          <a:clrChange>
                            <a:clrFrom>
                              <a:srgbClr val="000000"/>
                            </a:clrFrom>
                            <a:clrTo>
                              <a:srgbClr val="66FF33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26" y="0"/>
                          <a:ext cx="589" cy="510"/>
                        </a:xfrm>
                        <a:prstGeom prst="rect">
                          <a:avLst/>
                        </a:prstGeom>
                        <a:noFill/>
                        <a:ln w="38100"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895" name="文本框 46087"/>
            <p:cNvSpPr txBox="1"/>
            <p:nvPr/>
          </p:nvSpPr>
          <p:spPr>
            <a:xfrm>
              <a:off x="0" y="5"/>
              <a:ext cx="26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1800" dirty="0">
                  <a:latin typeface="Verdana" panose="020B0604030504040204" pitchFamily="2" charset="0"/>
                </a:rPr>
                <a:t>或</a:t>
              </a:r>
              <a:endParaRPr lang="zh-CN" altLang="en-US" sz="1800" dirty="0">
                <a:latin typeface="Verdana" panose="020B0604030504040204" pitchFamily="2" charset="0"/>
              </a:endParaRPr>
            </a:p>
          </p:txBody>
        </p:sp>
      </p:grpSp>
      <p:sp>
        <p:nvSpPr>
          <p:cNvPr id="46089" name="矩形 46088"/>
          <p:cNvSpPr/>
          <p:nvPr/>
        </p:nvSpPr>
        <p:spPr>
          <a:xfrm>
            <a:off x="323850" y="3778250"/>
            <a:ext cx="75612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fontAlgn="base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5"/>
              </a:buBlip>
            </a:pPr>
            <a:r>
              <a:rPr lang="en-US" altLang="x-none" sz="3200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  <a:t>min</a:t>
            </a:r>
            <a:r>
              <a:rPr lang="en-US" altLang="x-none" sz="3200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  <a:t>  @sum(sij:c</a:t>
            </a:r>
            <a:r>
              <a:rPr lang="en-US" altLang="x-none" sz="3200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*</a:t>
            </a:r>
            <a:r>
              <a:rPr lang="en-US" altLang="x-none" sz="3200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  <a:t>x)</a:t>
            </a:r>
            <a:r>
              <a:rPr lang="en-US" altLang="x-none" sz="3200" b="1" strike="noStrike" noProof="1" dirty="0">
                <a:solidFill>
                  <a:srgbClr val="66FF33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  <a:t>;</a:t>
            </a:r>
            <a:endParaRPr lang="en-US" altLang="x-none" sz="3200" b="1" strike="noStrike" noProof="1" dirty="0">
              <a:solidFill>
                <a:srgbClr val="66FF33"/>
              </a:solidFill>
              <a:effectLst>
                <a:outerShdw blurRad="38100" dist="38100" dir="2700000">
                  <a:srgbClr val="C0C0C0"/>
                </a:outerShdw>
              </a:effectLst>
              <a:latin typeface="Verdana" panose="020B0604030504040204" pitchFamily="2" charset="0"/>
              <a:ea typeface="宋体" panose="02010600030101010101" pitchFamily="2" charset="-122"/>
            </a:endParaRPr>
          </a:p>
        </p:txBody>
      </p:sp>
      <p:sp>
        <p:nvSpPr>
          <p:cNvPr id="37897" name="文本框 46089"/>
          <p:cNvSpPr txBox="1"/>
          <p:nvPr/>
        </p:nvSpPr>
        <p:spPr>
          <a:xfrm>
            <a:off x="1979613" y="277653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latin typeface="Verdana" panose="020B0604030504040204" pitchFamily="2" charset="0"/>
              </a:rPr>
              <a:t>min</a:t>
            </a:r>
            <a:endParaRPr lang="en-US" altLang="zh-CN" sz="2800" b="1" dirty="0">
              <a:latin typeface="Verdana" panose="020B0604030504040204" pitchFamily="2" charset="0"/>
            </a:endParaRPr>
          </a:p>
        </p:txBody>
      </p:sp>
      <p:sp>
        <p:nvSpPr>
          <p:cNvPr id="46091" name="矩形 46090"/>
          <p:cNvSpPr/>
          <p:nvPr/>
        </p:nvSpPr>
        <p:spPr>
          <a:xfrm>
            <a:off x="611188" y="5945188"/>
            <a:ext cx="66865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 fontAlgn="base"/>
            <a:r>
              <a:rPr lang="zh-CN" altLang="en-US" sz="3200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  <a:t>简写  </a:t>
            </a:r>
            <a:r>
              <a:rPr lang="en-US" altLang="x-none" sz="3200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  <a:t>@sum(sij(i,j):c(i,j)</a:t>
            </a:r>
            <a:r>
              <a:rPr lang="en-US" altLang="x-none" sz="3200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*</a:t>
            </a:r>
            <a:r>
              <a:rPr lang="en-US" altLang="x-none" sz="3200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  <a:t>x(i,j))</a:t>
            </a:r>
            <a:r>
              <a:rPr lang="en-US" altLang="x-none" sz="3200" b="1" strike="noStrike" noProof="1" dirty="0">
                <a:solidFill>
                  <a:srgbClr val="66FF33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  <a:t>;</a:t>
            </a:r>
            <a:endParaRPr lang="en-US" altLang="x-none" sz="3200" b="1" strike="noStrike" noProof="1" dirty="0">
              <a:solidFill>
                <a:srgbClr val="66FF33"/>
              </a:solidFill>
              <a:effectLst>
                <a:outerShdw blurRad="38100" dist="38100" dir="2700000">
                  <a:srgbClr val="C0C0C0"/>
                </a:outerShdw>
              </a:effectLst>
              <a:latin typeface="Verdana" panose="020B0604030504040204" pitchFamily="2" charset="0"/>
              <a:ea typeface="宋体" panose="02010600030101010101" pitchFamily="2" charset="-122"/>
            </a:endParaRPr>
          </a:p>
        </p:txBody>
      </p:sp>
      <p:sp>
        <p:nvSpPr>
          <p:cNvPr id="46092" name="直接连接符 46091"/>
          <p:cNvSpPr/>
          <p:nvPr/>
        </p:nvSpPr>
        <p:spPr>
          <a:xfrm>
            <a:off x="3924300" y="3500438"/>
            <a:ext cx="0" cy="1081087"/>
          </a:xfrm>
          <a:prstGeom prst="line">
            <a:avLst/>
          </a:prstGeom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46093" name="直接连接符 46092"/>
          <p:cNvSpPr/>
          <p:nvPr/>
        </p:nvSpPr>
        <p:spPr>
          <a:xfrm flipV="1">
            <a:off x="2268538" y="4365625"/>
            <a:ext cx="0" cy="1511300"/>
          </a:xfrm>
          <a:prstGeom prst="line">
            <a:avLst/>
          </a:prstGeom>
          <a:ln w="28575" cap="flat" cmpd="sng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46094" name="直接连接符 46093"/>
          <p:cNvSpPr/>
          <p:nvPr/>
        </p:nvSpPr>
        <p:spPr>
          <a:xfrm>
            <a:off x="5651500" y="3573463"/>
            <a:ext cx="0" cy="2303462"/>
          </a:xfrm>
          <a:prstGeom prst="line">
            <a:avLst/>
          </a:prstGeom>
          <a:ln w="28575" cap="flat" cmpd="sng">
            <a:solidFill>
              <a:srgbClr val="00FFFF"/>
            </a:solidFill>
            <a:prstDash val="solid"/>
            <a:round/>
            <a:headEnd type="none" w="med" len="med"/>
            <a:tailEnd type="triangle" w="med" len="med"/>
          </a:ln>
        </p:spPr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2" grpId="1"/>
      <p:bldP spid="46089" grpId="0"/>
      <p:bldP spid="4609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3" name="文本占位符 47105"/>
          <p:cNvSpPr>
            <a:spLocks noGrp="1"/>
          </p:cNvSpPr>
          <p:nvPr>
            <p:ph type="body" sz="half" idx="1"/>
          </p:nvPr>
        </p:nvSpPr>
        <p:spPr>
          <a:xfrm>
            <a:off x="179388" y="549275"/>
            <a:ext cx="5122862" cy="647700"/>
          </a:xfrm>
        </p:spPr>
        <p:txBody>
          <a:bodyPr anchor="t"/>
          <a:p>
            <a:pPr>
              <a:buClrTx/>
              <a:buSzTx/>
              <a:buFontTx/>
            </a:pPr>
            <a:r>
              <a:rPr lang="en-US" altLang="zh-CN" sz="2800" b="1" dirty="0"/>
              <a:t>2.</a:t>
            </a:r>
            <a:r>
              <a:rPr lang="zh-CN" altLang="en-US" sz="2800" b="1" dirty="0"/>
              <a:t>约束条件</a:t>
            </a:r>
            <a:r>
              <a:rPr lang="zh-CN" altLang="en-US" sz="2800" b="1" dirty="0">
                <a:solidFill>
                  <a:srgbClr val="66FF33"/>
                </a:solidFill>
              </a:rPr>
              <a:t>：</a:t>
            </a:r>
            <a:endParaRPr lang="zh-CN" altLang="en-US" sz="2800" b="1" dirty="0">
              <a:solidFill>
                <a:srgbClr val="66FF33"/>
              </a:solidFill>
            </a:endParaRPr>
          </a:p>
          <a:p>
            <a:pPr>
              <a:buClrTx/>
              <a:buSzTx/>
              <a:buFontTx/>
              <a:buNone/>
            </a:pPr>
            <a:endParaRPr lang="zh-CN" altLang="en-US" sz="2800" dirty="0"/>
          </a:p>
        </p:txBody>
      </p:sp>
      <p:graphicFrame>
        <p:nvGraphicFramePr>
          <p:cNvPr id="38914" name="对象 47106"/>
          <p:cNvGraphicFramePr>
            <a:graphicFrameLocks noChangeAspect="1"/>
          </p:cNvGraphicFramePr>
          <p:nvPr/>
        </p:nvGraphicFramePr>
        <p:xfrm>
          <a:off x="3697288" y="1074738"/>
          <a:ext cx="2592387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" r:id="rId1" imgW="1283970" imgH="432435" progId="Equation.DSMT4">
                  <p:embed/>
                </p:oleObj>
              </mc:Choice>
              <mc:Fallback>
                <p:oleObj name="" r:id="rId1" imgW="1283970" imgH="432435" progId="Equation.DSMT4">
                  <p:embed/>
                  <p:pic>
                    <p:nvPicPr>
                      <p:cNvPr id="0" name="图片 3113"/>
                      <p:cNvPicPr/>
                      <p:nvPr/>
                    </p:nvPicPr>
                    <p:blipFill>
                      <a:blip r:embed="rId2">
                        <a:clrChange>
                          <a:clrFrom>
                            <a:srgbClr val="000000"/>
                          </a:clrFrom>
                          <a:clrTo>
                            <a:srgbClr val="00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3697288" y="1074738"/>
                        <a:ext cx="2592387" cy="8747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8" name="对象 47107"/>
          <p:cNvGraphicFramePr>
            <a:graphicFrameLocks noChangeAspect="1"/>
          </p:cNvGraphicFramePr>
          <p:nvPr/>
        </p:nvGraphicFramePr>
        <p:xfrm>
          <a:off x="3851275" y="3235325"/>
          <a:ext cx="2438400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" r:id="rId3" imgW="1207770" imgH="445135" progId="Equation.DSMT4">
                  <p:embed/>
                </p:oleObj>
              </mc:Choice>
              <mc:Fallback>
                <p:oleObj name="" r:id="rId3" imgW="1207770" imgH="445135" progId="Equation.DSMT4">
                  <p:embed/>
                  <p:pic>
                    <p:nvPicPr>
                      <p:cNvPr id="0" name="图片 3119"/>
                      <p:cNvPicPr/>
                      <p:nvPr/>
                    </p:nvPicPr>
                    <p:blipFill>
                      <a:blip r:embed="rId4">
                        <a:clrChange>
                          <a:clrFrom>
                            <a:srgbClr val="000000"/>
                          </a:clrFrom>
                          <a:clrTo>
                            <a:srgbClr val="00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3851275" y="3235325"/>
                        <a:ext cx="2438400" cy="9001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9" name="内容占位符 4710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900113" y="1074738"/>
          <a:ext cx="1357312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" r:id="rId5" imgW="686435" imgH="432435" progId="Equation.DSMT4">
                  <p:embed/>
                </p:oleObj>
              </mc:Choice>
              <mc:Fallback>
                <p:oleObj name="" r:id="rId5" imgW="686435" imgH="432435" progId="Equation.DSMT4">
                  <p:embed/>
                  <p:pic>
                    <p:nvPicPr>
                      <p:cNvPr id="0" name="图片 3122"/>
                      <p:cNvPicPr/>
                      <p:nvPr/>
                    </p:nvPicPr>
                    <p:blipFill>
                      <a:blip r:embed="rId6">
                        <a:clrChange>
                          <a:clrFrom>
                            <a:srgbClr val="000000"/>
                          </a:clrFrom>
                          <a:clrTo>
                            <a:srgbClr val="00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900113" y="1074738"/>
                        <a:ext cx="1357312" cy="85407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0" name="直接连接符 47109"/>
          <p:cNvSpPr/>
          <p:nvPr/>
        </p:nvSpPr>
        <p:spPr>
          <a:xfrm>
            <a:off x="1538288" y="1722438"/>
            <a:ext cx="0" cy="358775"/>
          </a:xfrm>
          <a:prstGeom prst="line">
            <a:avLst/>
          </a:prstGeom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sp>
      <p:grpSp>
        <p:nvGrpSpPr>
          <p:cNvPr id="47111" name="组合 47110"/>
          <p:cNvGrpSpPr/>
          <p:nvPr/>
        </p:nvGrpSpPr>
        <p:grpSpPr>
          <a:xfrm>
            <a:off x="250825" y="2586038"/>
            <a:ext cx="1296988" cy="504825"/>
            <a:chOff x="0" y="0"/>
            <a:chExt cx="817" cy="318"/>
          </a:xfrm>
        </p:grpSpPr>
        <p:sp>
          <p:nvSpPr>
            <p:cNvPr id="38919" name="直接连接符 47111"/>
            <p:cNvSpPr/>
            <p:nvPr/>
          </p:nvSpPr>
          <p:spPr>
            <a:xfrm>
              <a:off x="817" y="0"/>
              <a:ext cx="0" cy="318"/>
            </a:xfrm>
            <a:prstGeom prst="line">
              <a:avLst/>
            </a:prstGeom>
            <a:ln w="19050" cap="flat" cmpd="sng">
              <a:solidFill>
                <a:srgbClr val="0000FF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graphicFrame>
          <p:nvGraphicFramePr>
            <p:cNvPr id="38920" name="对象 47112"/>
            <p:cNvGraphicFramePr>
              <a:graphicFrameLocks noChangeAspect="1"/>
            </p:cNvGraphicFramePr>
            <p:nvPr/>
          </p:nvGraphicFramePr>
          <p:xfrm>
            <a:off x="0" y="0"/>
            <a:ext cx="728" cy="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2" name="" r:id="rId7" imgW="571500" imgH="203200" progId="Equation.DSMT4">
                    <p:embed/>
                  </p:oleObj>
                </mc:Choice>
                <mc:Fallback>
                  <p:oleObj name="" r:id="rId7" imgW="571500" imgH="203200" progId="Equation.DSMT4">
                    <p:embed/>
                    <p:pic>
                      <p:nvPicPr>
                        <p:cNvPr id="0" name="图片 3121"/>
                        <p:cNvPicPr/>
                        <p:nvPr/>
                      </p:nvPicPr>
                      <p:blipFill>
                        <a:blip r:embed="rId8">
                          <a:clrChange>
                            <a:clrFrom>
                              <a:srgbClr val="000000"/>
                            </a:clrFrom>
                            <a:clrTo>
                              <a:srgbClr val="00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0" y="0"/>
                          <a:ext cx="728" cy="25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7114" name="矩形 47113"/>
          <p:cNvSpPr/>
          <p:nvPr/>
        </p:nvSpPr>
        <p:spPr>
          <a:xfrm>
            <a:off x="215900" y="2946400"/>
            <a:ext cx="5940425" cy="5762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>
              <a:spcBef>
                <a:spcPct val="20000"/>
              </a:spcBef>
              <a:buChar char="•"/>
            </a:pPr>
            <a:r>
              <a:rPr lang="en-US" altLang="zh-CN" sz="2800" dirty="0">
                <a:latin typeface="Times New Roman" panose="02020603050405020304" pitchFamily="2" charset="0"/>
              </a:rPr>
              <a:t>@for(sj(j):</a:t>
            </a:r>
            <a:r>
              <a:rPr lang="zh-CN" altLang="en-US" sz="2800" dirty="0">
                <a:latin typeface="Times New Roman" panose="02020603050405020304" pitchFamily="2" charset="0"/>
              </a:rPr>
              <a:t>等式</a:t>
            </a:r>
            <a:r>
              <a:rPr lang="en-US" altLang="zh-CN" sz="2800" dirty="0">
                <a:latin typeface="Times New Roman" panose="02020603050405020304" pitchFamily="2" charset="0"/>
              </a:rPr>
              <a:t>)</a:t>
            </a:r>
            <a:r>
              <a:rPr lang="en-US" altLang="zh-CN" sz="2800" b="1" dirty="0">
                <a:solidFill>
                  <a:srgbClr val="66FF33"/>
                </a:solidFill>
                <a:latin typeface="Times New Roman" panose="02020603050405020304" pitchFamily="2" charset="0"/>
              </a:rPr>
              <a:t>;</a:t>
            </a:r>
            <a:endParaRPr lang="en-US" altLang="zh-CN" sz="2800" b="1" dirty="0">
              <a:solidFill>
                <a:srgbClr val="66FF33"/>
              </a:solidFill>
              <a:latin typeface="Times New Roman" panose="02020603050405020304" pitchFamily="2" charset="0"/>
            </a:endParaRPr>
          </a:p>
        </p:txBody>
      </p:sp>
      <p:sp>
        <p:nvSpPr>
          <p:cNvPr id="47115" name="矩形 47114"/>
          <p:cNvSpPr/>
          <p:nvPr/>
        </p:nvSpPr>
        <p:spPr>
          <a:xfrm>
            <a:off x="250825" y="4483100"/>
            <a:ext cx="7634288" cy="7921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>
              <a:spcBef>
                <a:spcPct val="20000"/>
              </a:spcBef>
              <a:buChar char="•"/>
            </a:pPr>
            <a:r>
              <a:rPr lang="en-US" altLang="zh-CN" sz="2800" dirty="0">
                <a:latin typeface="Times New Roman" panose="02020603050405020304" pitchFamily="2" charset="0"/>
              </a:rPr>
              <a:t>@for(si(i):@sum(sj(j)):x(i,j))=cl(i))</a:t>
            </a:r>
            <a:r>
              <a:rPr lang="en-US" altLang="zh-CN" sz="2800" b="1" dirty="0">
                <a:solidFill>
                  <a:srgbClr val="66FF33"/>
                </a:solidFill>
                <a:latin typeface="Times New Roman" panose="02020603050405020304" pitchFamily="2" charset="0"/>
              </a:rPr>
              <a:t>;</a:t>
            </a:r>
            <a:endParaRPr lang="en-US" altLang="zh-CN" sz="2800" b="1" dirty="0">
              <a:solidFill>
                <a:srgbClr val="66FF33"/>
              </a:solidFill>
              <a:latin typeface="Times New Roman" panose="02020603050405020304" pitchFamily="2" charset="0"/>
            </a:endParaRPr>
          </a:p>
        </p:txBody>
      </p:sp>
      <p:sp>
        <p:nvSpPr>
          <p:cNvPr id="47116" name="直接连接符 47115"/>
          <p:cNvSpPr/>
          <p:nvPr/>
        </p:nvSpPr>
        <p:spPr>
          <a:xfrm flipH="1">
            <a:off x="2257425" y="1435100"/>
            <a:ext cx="1152525" cy="0"/>
          </a:xfrm>
          <a:prstGeom prst="line">
            <a:avLst/>
          </a:prstGeom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47117" name="直接连接符 47116"/>
          <p:cNvSpPr/>
          <p:nvPr/>
        </p:nvSpPr>
        <p:spPr>
          <a:xfrm>
            <a:off x="4859338" y="4027488"/>
            <a:ext cx="0" cy="431800"/>
          </a:xfrm>
          <a:prstGeom prst="line">
            <a:avLst/>
          </a:prstGeom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sp>
      <p:grpSp>
        <p:nvGrpSpPr>
          <p:cNvPr id="47118" name="组合 47117"/>
          <p:cNvGrpSpPr/>
          <p:nvPr/>
        </p:nvGrpSpPr>
        <p:grpSpPr>
          <a:xfrm>
            <a:off x="4368800" y="5384800"/>
            <a:ext cx="3365500" cy="1212850"/>
            <a:chOff x="0" y="0"/>
            <a:chExt cx="2120" cy="764"/>
          </a:xfrm>
        </p:grpSpPr>
        <p:graphicFrame>
          <p:nvGraphicFramePr>
            <p:cNvPr id="38926" name="内容占位符 47118"/>
            <p:cNvGraphicFramePr>
              <a:graphicFrameLocks noGrp="1" noChangeAspect="1"/>
            </p:cNvGraphicFramePr>
            <p:nvPr>
              <p:ph sz="quarter" idx="4294967295"/>
            </p:nvPr>
          </p:nvGraphicFramePr>
          <p:xfrm>
            <a:off x="0" y="0"/>
            <a:ext cx="2120" cy="3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1" name="" r:id="rId9" imgW="1523365" imgH="241300" progId="Equation.DSMT4">
                    <p:embed/>
                  </p:oleObj>
                </mc:Choice>
                <mc:Fallback>
                  <p:oleObj name="" r:id="rId9" imgW="1523365" imgH="241300" progId="Equation.DSMT4">
                    <p:embed/>
                    <p:pic>
                      <p:nvPicPr>
                        <p:cNvPr id="0" name="图片 3120"/>
                        <p:cNvPicPr/>
                        <p:nvPr/>
                      </p:nvPicPr>
                      <p:blipFill>
                        <a:blip r:embed="rId10">
                          <a:clrChange>
                            <a:clrFrom>
                              <a:srgbClr val="000000"/>
                            </a:clrFrom>
                            <a:clrTo>
                              <a:srgbClr val="00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0" y="0"/>
                          <a:ext cx="2120" cy="323"/>
                        </a:xfrm>
                        <a:prstGeom prst="rect">
                          <a:avLst/>
                        </a:prstGeom>
                        <a:noFill/>
                        <a:ln w="38100"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927" name="直接连接符 47119"/>
            <p:cNvSpPr/>
            <p:nvPr/>
          </p:nvSpPr>
          <p:spPr>
            <a:xfrm>
              <a:off x="321" y="295"/>
              <a:ext cx="0" cy="227"/>
            </a:xfrm>
            <a:prstGeom prst="line">
              <a:avLst/>
            </a:prstGeom>
            <a:ln w="19050" cap="flat" cmpd="sng">
              <a:solidFill>
                <a:srgbClr val="0000FF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38928" name="文本框 47120"/>
            <p:cNvSpPr txBox="1"/>
            <p:nvPr/>
          </p:nvSpPr>
          <p:spPr>
            <a:xfrm>
              <a:off x="36" y="476"/>
              <a:ext cx="50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400" dirty="0">
                  <a:solidFill>
                    <a:schemeClr val="tx2"/>
                  </a:solidFill>
                  <a:latin typeface="Verdana" panose="020B0604030504040204" pitchFamily="2" charset="0"/>
                </a:rPr>
                <a:t>默认</a:t>
              </a:r>
              <a:endParaRPr lang="zh-CN" altLang="en-US" sz="2400" dirty="0">
                <a:solidFill>
                  <a:schemeClr val="tx2"/>
                </a:solidFill>
                <a:latin typeface="Verdana" panose="020B0604030504040204" pitchFamily="2" charset="0"/>
              </a:endParaRPr>
            </a:p>
          </p:txBody>
        </p:sp>
      </p:grpSp>
      <p:sp>
        <p:nvSpPr>
          <p:cNvPr id="47122" name="矩形 47121"/>
          <p:cNvSpPr/>
          <p:nvPr/>
        </p:nvSpPr>
        <p:spPr>
          <a:xfrm>
            <a:off x="179388" y="2082800"/>
            <a:ext cx="44164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 fontAlgn="base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11"/>
              </a:buBlip>
            </a:pPr>
            <a:r>
              <a:rPr lang="en-US" altLang="x-none" sz="2800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  <a:t>@sum(si(i):x(i))=xl(j)</a:t>
            </a:r>
            <a:endParaRPr lang="en-US" altLang="x-none" sz="2800" strike="noStrike" noProof="1" dirty="0">
              <a:effectLst>
                <a:outerShdw blurRad="38100" dist="38100" dir="2700000">
                  <a:srgbClr val="C0C0C0"/>
                </a:outerShdw>
              </a:effectLst>
              <a:latin typeface="Verdana" panose="020B0604030504040204" pitchFamily="2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4" grpId="0"/>
      <p:bldP spid="47115" grpId="0"/>
      <p:bldP spid="4712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文本占位符 48129"/>
          <p:cNvSpPr>
            <a:spLocks noGrp="1"/>
          </p:cNvSpPr>
          <p:nvPr>
            <p:ph idx="1"/>
          </p:nvPr>
        </p:nvSpPr>
        <p:spPr>
          <a:xfrm>
            <a:off x="468313" y="333375"/>
            <a:ext cx="8229600" cy="6308725"/>
          </a:xfrm>
        </p:spPr>
        <p:txBody>
          <a:bodyPr anchor="t"/>
          <a:p>
            <a:pPr>
              <a:lnSpc>
                <a:spcPct val="80000"/>
              </a:lnSpc>
            </a:pPr>
            <a:r>
              <a:rPr lang="zh-CN" altLang="en-US" b="1" dirty="0">
                <a:solidFill>
                  <a:schemeClr val="tx2"/>
                </a:solidFill>
              </a:rPr>
              <a:t>完整模型：</a:t>
            </a:r>
            <a:endParaRPr lang="zh-CN" altLang="en-US" b="1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zh-CN" sz="1800" b="1" dirty="0"/>
              <a:t>model:</a:t>
            </a:r>
            <a:endParaRPr lang="en-US" altLang="zh-CN" sz="1800" b="1" dirty="0"/>
          </a:p>
          <a:p>
            <a:pPr>
              <a:lnSpc>
                <a:spcPct val="80000"/>
              </a:lnSpc>
            </a:pPr>
            <a:r>
              <a:rPr lang="en-US" altLang="zh-CN" sz="1800" b="1" dirty="0"/>
              <a:t>sets:</a:t>
            </a:r>
            <a:endParaRPr lang="en-US" altLang="zh-CN" sz="1800" b="1" dirty="0"/>
          </a:p>
          <a:p>
            <a:pPr>
              <a:lnSpc>
                <a:spcPct val="80000"/>
              </a:lnSpc>
            </a:pPr>
            <a:r>
              <a:rPr lang="en-US" altLang="zh-CN" sz="1800" dirty="0"/>
              <a:t>  si/1..3/:cl;</a:t>
            </a:r>
            <a:endParaRPr lang="en-US" altLang="zh-CN" sz="1800" dirty="0"/>
          </a:p>
          <a:p>
            <a:pPr>
              <a:lnSpc>
                <a:spcPct val="80000"/>
              </a:lnSpc>
            </a:pPr>
            <a:r>
              <a:rPr lang="en-US" altLang="zh-CN" sz="1800" dirty="0"/>
              <a:t>  sj/1..4/:xl;</a:t>
            </a:r>
            <a:endParaRPr lang="en-US" altLang="zh-CN" sz="1800" dirty="0"/>
          </a:p>
          <a:p>
            <a:pPr>
              <a:lnSpc>
                <a:spcPct val="80000"/>
              </a:lnSpc>
            </a:pPr>
            <a:r>
              <a:rPr lang="en-US" altLang="zh-CN" sz="1800" dirty="0"/>
              <a:t>  sij(si,sj):c,x;</a:t>
            </a:r>
            <a:endParaRPr lang="en-US" altLang="zh-CN" sz="1800" dirty="0"/>
          </a:p>
          <a:p>
            <a:pPr>
              <a:lnSpc>
                <a:spcPct val="80000"/>
              </a:lnSpc>
            </a:pPr>
            <a:r>
              <a:rPr lang="en-US" altLang="zh-CN" sz="1800" b="1" dirty="0"/>
              <a:t>endsets</a:t>
            </a:r>
            <a:endParaRPr lang="en-US" altLang="zh-CN" sz="1800" b="1" dirty="0"/>
          </a:p>
          <a:p>
            <a:pPr>
              <a:lnSpc>
                <a:spcPct val="80000"/>
              </a:lnSpc>
            </a:pPr>
            <a:r>
              <a:rPr lang="zh-CN" altLang="en-US" sz="1800" b="1" dirty="0">
                <a:solidFill>
                  <a:srgbClr val="66FF33"/>
                </a:solidFill>
              </a:rPr>
              <a:t>！</a:t>
            </a:r>
            <a:r>
              <a:rPr lang="zh-CN" altLang="en-US" sz="1800" dirty="0">
                <a:solidFill>
                  <a:schemeClr val="tx2"/>
                </a:solidFill>
              </a:rPr>
              <a:t>数据设置</a:t>
            </a:r>
            <a:r>
              <a:rPr lang="zh-CN" altLang="en-US" sz="1800" dirty="0">
                <a:solidFill>
                  <a:srgbClr val="66FF33"/>
                </a:solidFill>
              </a:rPr>
              <a:t>；</a:t>
            </a:r>
            <a:endParaRPr lang="zh-CN" altLang="en-US" sz="1800" dirty="0">
              <a:solidFill>
                <a:srgbClr val="66FF33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zh-CN" sz="1800" b="1" dirty="0"/>
              <a:t>data:</a:t>
            </a:r>
            <a:endParaRPr lang="en-US" altLang="zh-CN" sz="1800" b="1" dirty="0"/>
          </a:p>
          <a:p>
            <a:pPr>
              <a:lnSpc>
                <a:spcPct val="80000"/>
              </a:lnSpc>
            </a:pPr>
            <a:r>
              <a:rPr lang="en-US" altLang="zh-CN" sz="1800" dirty="0"/>
              <a:t>  </a:t>
            </a:r>
            <a:r>
              <a:rPr lang="en-US" altLang="zh-CN" sz="1800" dirty="0">
                <a:solidFill>
                  <a:schemeClr val="tx2"/>
                </a:solidFill>
              </a:rPr>
              <a:t>xl= 5 2 4 6;</a:t>
            </a:r>
            <a:endParaRPr lang="en-US" altLang="zh-CN" sz="18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zh-CN" sz="1800" dirty="0">
                <a:solidFill>
                  <a:schemeClr val="tx2"/>
                </a:solidFill>
              </a:rPr>
              <a:t>  cl= 4 9 4;</a:t>
            </a:r>
            <a:endParaRPr lang="en-US" altLang="zh-CN" sz="18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zh-CN" sz="1800" dirty="0">
                <a:solidFill>
                  <a:schemeClr val="tx2"/>
                </a:solidFill>
              </a:rPr>
              <a:t>  c = 10   6  7 12</a:t>
            </a:r>
            <a:endParaRPr lang="en-US" altLang="zh-CN" sz="18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zh-CN" sz="1800" dirty="0">
                <a:solidFill>
                  <a:schemeClr val="tx2"/>
                </a:solidFill>
              </a:rPr>
              <a:t>        16 10  5  9</a:t>
            </a:r>
            <a:endParaRPr lang="en-US" altLang="zh-CN" sz="18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zh-CN" sz="1800" dirty="0">
                <a:solidFill>
                  <a:schemeClr val="tx2"/>
                </a:solidFill>
              </a:rPr>
              <a:t>         5  4 10 10;</a:t>
            </a:r>
            <a:endParaRPr lang="en-US" altLang="zh-CN" sz="18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zh-CN" sz="1800" b="1" dirty="0"/>
              <a:t>enddata</a:t>
            </a:r>
            <a:endParaRPr lang="en-US" altLang="zh-CN" sz="1800" b="1" dirty="0"/>
          </a:p>
          <a:p>
            <a:pPr>
              <a:lnSpc>
                <a:spcPct val="80000"/>
              </a:lnSpc>
            </a:pPr>
            <a:endParaRPr lang="en-US" altLang="zh-CN" sz="1800" dirty="0"/>
          </a:p>
          <a:p>
            <a:pPr>
              <a:lnSpc>
                <a:spcPct val="80000"/>
              </a:lnSpc>
            </a:pPr>
            <a:r>
              <a:rPr lang="en-US" altLang="zh-CN" sz="1800" dirty="0"/>
              <a:t>[obj]</a:t>
            </a:r>
            <a:r>
              <a:rPr lang="en-US" altLang="zh-CN" sz="1800" dirty="0"/>
              <a:t> min = @sum( sij: c*x);</a:t>
            </a:r>
            <a:endParaRPr lang="en-US" altLang="zh-CN" sz="1800" dirty="0"/>
          </a:p>
          <a:p>
            <a:pPr>
              <a:lnSpc>
                <a:spcPct val="80000"/>
              </a:lnSpc>
            </a:pPr>
            <a:r>
              <a:rPr lang="en-US" altLang="zh-CN" sz="1800" dirty="0"/>
              <a:t>      @for( sj(j): </a:t>
            </a:r>
            <a:endParaRPr lang="en-US" altLang="zh-CN" sz="1800" dirty="0"/>
          </a:p>
          <a:p>
            <a:pPr>
              <a:lnSpc>
                <a:spcPct val="80000"/>
              </a:lnSpc>
            </a:pPr>
            <a:r>
              <a:rPr lang="en-US" altLang="zh-CN" sz="1800" dirty="0"/>
              <a:t>           </a:t>
            </a:r>
            <a:r>
              <a:rPr lang="en-US" altLang="zh-CN" sz="1800" dirty="0"/>
              <a:t>[eq1]</a:t>
            </a:r>
            <a:r>
              <a:rPr lang="en-US" altLang="zh-CN" sz="1800" dirty="0"/>
              <a:t>  @sum( si(i): x(i,j)) = xl(j));</a:t>
            </a:r>
            <a:endParaRPr lang="en-US" altLang="zh-CN" sz="1800" dirty="0"/>
          </a:p>
          <a:p>
            <a:pPr>
              <a:lnSpc>
                <a:spcPct val="80000"/>
              </a:lnSpc>
            </a:pPr>
            <a:r>
              <a:rPr lang="en-US" altLang="zh-CN" sz="1800" dirty="0"/>
              <a:t>      @for( si(i):</a:t>
            </a:r>
            <a:endParaRPr lang="en-US" altLang="zh-CN" sz="1800" dirty="0"/>
          </a:p>
          <a:p>
            <a:pPr>
              <a:lnSpc>
                <a:spcPct val="80000"/>
              </a:lnSpc>
            </a:pPr>
            <a:r>
              <a:rPr lang="en-US" altLang="zh-CN" sz="1800" dirty="0"/>
              <a:t>           </a:t>
            </a:r>
            <a:r>
              <a:rPr lang="en-US" altLang="zh-CN" sz="1800" dirty="0"/>
              <a:t>[eq2]</a:t>
            </a:r>
            <a:r>
              <a:rPr lang="en-US" altLang="zh-CN" sz="1800" dirty="0"/>
              <a:t>  @sum( sj(j): x(i,j)) = cl(i));</a:t>
            </a:r>
            <a:endParaRPr lang="en-US" altLang="zh-CN" sz="1800" dirty="0"/>
          </a:p>
          <a:p>
            <a:pPr>
              <a:lnSpc>
                <a:spcPct val="80000"/>
              </a:lnSpc>
            </a:pPr>
            <a:r>
              <a:rPr lang="en-US" altLang="zh-CN" sz="1800" b="1" dirty="0"/>
              <a:t>end</a:t>
            </a:r>
            <a:endParaRPr lang="en-US" altLang="zh-CN" sz="1800" b="1" dirty="0"/>
          </a:p>
        </p:txBody>
      </p:sp>
      <p:sp>
        <p:nvSpPr>
          <p:cNvPr id="48131" name="矩形 48130"/>
          <p:cNvSpPr/>
          <p:nvPr/>
        </p:nvSpPr>
        <p:spPr>
          <a:xfrm>
            <a:off x="323850" y="981075"/>
            <a:ext cx="3024188" cy="1439863"/>
          </a:xfrm>
          <a:prstGeom prst="rect">
            <a:avLst/>
          </a:prstGeom>
          <a:noFill/>
          <a:ln w="19050" cap="flat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Times New Roman" panose="02020603050405020304" pitchFamily="2" charset="0"/>
            </a:endParaRPr>
          </a:p>
        </p:txBody>
      </p:sp>
      <p:sp>
        <p:nvSpPr>
          <p:cNvPr id="48132" name="矩形 48131"/>
          <p:cNvSpPr/>
          <p:nvPr/>
        </p:nvSpPr>
        <p:spPr>
          <a:xfrm>
            <a:off x="323850" y="2708275"/>
            <a:ext cx="3024188" cy="1944688"/>
          </a:xfrm>
          <a:prstGeom prst="rect">
            <a:avLst/>
          </a:prstGeom>
          <a:noFill/>
          <a:ln w="19050" cap="flat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Times New Roman" panose="02020603050405020304" pitchFamily="2" charset="0"/>
            </a:endParaRPr>
          </a:p>
        </p:txBody>
      </p:sp>
      <p:sp>
        <p:nvSpPr>
          <p:cNvPr id="48133" name="矩形 48132"/>
          <p:cNvSpPr/>
          <p:nvPr/>
        </p:nvSpPr>
        <p:spPr>
          <a:xfrm>
            <a:off x="323850" y="4868863"/>
            <a:ext cx="5761038" cy="1439862"/>
          </a:xfrm>
          <a:prstGeom prst="rect">
            <a:avLst/>
          </a:prstGeom>
          <a:noFill/>
          <a:ln w="19050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61" name="图片 4915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7786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121" name="对象 9217"/>
          <p:cNvGraphicFramePr>
            <a:graphicFrameLocks noChangeAspect="1"/>
          </p:cNvGraphicFramePr>
          <p:nvPr/>
        </p:nvGraphicFramePr>
        <p:xfrm>
          <a:off x="515938" y="28575"/>
          <a:ext cx="6837362" cy="442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2717800" imgH="1651000" progId="Equation.3">
                  <p:embed/>
                </p:oleObj>
              </mc:Choice>
              <mc:Fallback>
                <p:oleObj name="" r:id="rId1" imgW="2717800" imgH="1651000" progId="Equation.3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15938" y="28575"/>
                        <a:ext cx="6837362" cy="44211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1985" name="图片 5017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925" y="44450"/>
            <a:ext cx="9109075" cy="58785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986" name="文本框 50178"/>
          <p:cNvSpPr txBox="1"/>
          <p:nvPr/>
        </p:nvSpPr>
        <p:spPr>
          <a:xfrm>
            <a:off x="0" y="6165850"/>
            <a:ext cx="5435600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练习用软件求下面建厂问题</a:t>
            </a:r>
            <a:r>
              <a:rPr lang="en-US" altLang="zh-CN" dirty="0">
                <a:latin typeface="Times New Roman" panose="02020603050405020304" pitchFamily="2" charset="0"/>
                <a:ea typeface="楷体_GB2312" pitchFamily="1" charset="-122"/>
              </a:rPr>
              <a:t>:</a:t>
            </a:r>
            <a:endParaRPr lang="en-US" altLang="zh-CN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09" name="文本框 51201"/>
          <p:cNvSpPr txBox="1"/>
          <p:nvPr/>
        </p:nvSpPr>
        <p:spPr>
          <a:xfrm>
            <a:off x="0" y="115888"/>
            <a:ext cx="9144000" cy="18002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工厂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A1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和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A2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生产某种物资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由于该种物资供不应求，故需要再建一家工厂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相应的建厂方案有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A3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和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A4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两个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这种物资的需求地有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B1,B2,B3,B4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四个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各工厂年生产能力、各地年需求量，各厂到各地的运费见下表：</a:t>
            </a:r>
            <a:endParaRPr lang="zh-CN" altLang="en-US" sz="2800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51203" name="表格 51202"/>
          <p:cNvGraphicFramePr/>
          <p:nvPr/>
        </p:nvGraphicFramePr>
        <p:xfrm>
          <a:off x="0" y="1989138"/>
          <a:ext cx="8893175" cy="4751388"/>
        </p:xfrm>
        <a:graphic>
          <a:graphicData uri="http://schemas.openxmlformats.org/drawingml/2006/table">
            <a:tbl>
              <a:tblPr/>
              <a:tblGrid>
                <a:gridCol w="2987675"/>
                <a:gridCol w="936625"/>
                <a:gridCol w="792163"/>
                <a:gridCol w="792162"/>
                <a:gridCol w="792163"/>
                <a:gridCol w="2592387"/>
              </a:tblGrid>
              <a:tr h="12954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B1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B2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B3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B4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 </a:t>
                      </a:r>
                      <a:r>
                        <a:rPr lang="zh-CN" altLang="en-US" b="1" dirty="0"/>
                        <a:t>生产能力</a:t>
                      </a:r>
                      <a:endParaRPr lang="zh-CN" altLang="en-US" b="1" dirty="0"/>
                    </a:p>
                    <a:p>
                      <a:pPr marL="0" lvl="0" indent="0" algn="ctr">
                        <a:buNone/>
                      </a:pPr>
                      <a:r>
                        <a:rPr lang="zh-CN" altLang="en-US" b="1" dirty="0"/>
                        <a:t>（</a:t>
                      </a:r>
                      <a:r>
                        <a:rPr lang="en-US" altLang="x-none" b="1" dirty="0"/>
                        <a:t>kt/</a:t>
                      </a:r>
                      <a:r>
                        <a:rPr lang="zh-CN" altLang="en-US" b="1" dirty="0"/>
                        <a:t>年）</a:t>
                      </a:r>
                      <a:endParaRPr lang="zh-CN" altLang="en-US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A1</a:t>
                      </a:r>
                      <a:endParaRPr lang="en-US" altLang="x-none" b="1" dirty="0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2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9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3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4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400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2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A2</a:t>
                      </a:r>
                      <a:endParaRPr lang="en-US" altLang="x-none" b="1" dirty="0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8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3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5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7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600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A3</a:t>
                      </a:r>
                      <a:endParaRPr lang="en-US" altLang="x-none" b="1" dirty="0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7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6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1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2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200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2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A4</a:t>
                      </a:r>
                      <a:endParaRPr lang="en-US" altLang="x-none" b="1" dirty="0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4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5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2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5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200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 dirty="0"/>
                        <a:t>需求</a:t>
                      </a:r>
                      <a:r>
                        <a:rPr lang="en-US" altLang="x-none" b="1" dirty="0"/>
                        <a:t>(kt/</a:t>
                      </a:r>
                      <a:r>
                        <a:rPr lang="zh-CN" altLang="en-US" b="1" dirty="0"/>
                        <a:t>年</a:t>
                      </a:r>
                      <a:r>
                        <a:rPr lang="en-US" altLang="x-none" b="1" dirty="0"/>
                        <a:t>)</a:t>
                      </a:r>
                      <a:endParaRPr lang="en-US" altLang="x-none" b="1" dirty="0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350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400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300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b="1" dirty="0"/>
                        <a:t>150</a:t>
                      </a:r>
                      <a:endParaRPr lang="en-US" altLang="x-none" b="1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b="1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061" name="直接连接符 51253"/>
          <p:cNvSpPr/>
          <p:nvPr/>
        </p:nvSpPr>
        <p:spPr>
          <a:xfrm>
            <a:off x="2051050" y="1989138"/>
            <a:ext cx="865188" cy="12239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3062" name="直接连接符 51254"/>
          <p:cNvSpPr/>
          <p:nvPr/>
        </p:nvSpPr>
        <p:spPr>
          <a:xfrm>
            <a:off x="0" y="2708275"/>
            <a:ext cx="2987675" cy="5762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graphicFrame>
        <p:nvGraphicFramePr>
          <p:cNvPr id="43063" name="对象 51255"/>
          <p:cNvGraphicFramePr>
            <a:graphicFrameLocks noChangeAspect="1"/>
          </p:cNvGraphicFramePr>
          <p:nvPr/>
        </p:nvGraphicFramePr>
        <p:xfrm>
          <a:off x="2484438" y="2060575"/>
          <a:ext cx="4540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" r:id="rId1" imgW="191135" imgH="241935" progId="Equation.3">
                  <p:embed/>
                </p:oleObj>
              </mc:Choice>
              <mc:Fallback>
                <p:oleObj name="" r:id="rId1" imgW="191135" imgH="241935" progId="Equation.3">
                  <p:embed/>
                  <p:pic>
                    <p:nvPicPr>
                      <p:cNvPr id="0" name="图片 311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84438" y="2060575"/>
                        <a:ext cx="454025" cy="5762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64" name="对象 51256"/>
          <p:cNvGraphicFramePr>
            <a:graphicFrameLocks noChangeAspect="1"/>
          </p:cNvGraphicFramePr>
          <p:nvPr/>
        </p:nvGraphicFramePr>
        <p:xfrm>
          <a:off x="14288" y="2722563"/>
          <a:ext cx="423862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" r:id="rId3" imgW="178435" imgH="229235" progId="Equation.3">
                  <p:embed/>
                </p:oleObj>
              </mc:Choice>
              <mc:Fallback>
                <p:oleObj name="" r:id="rId3" imgW="178435" imgH="229235" progId="Equation.3">
                  <p:embed/>
                  <p:pic>
                    <p:nvPicPr>
                      <p:cNvPr id="0" name="图片 313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88" y="2722563"/>
                        <a:ext cx="423862" cy="546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65" name="对象 51257"/>
          <p:cNvGraphicFramePr>
            <a:graphicFrameLocks noChangeAspect="1"/>
          </p:cNvGraphicFramePr>
          <p:nvPr/>
        </p:nvGraphicFramePr>
        <p:xfrm>
          <a:off x="0" y="2060575"/>
          <a:ext cx="1944688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" r:id="rId5" imgW="762635" imgH="241300" progId="Equation.3">
                  <p:embed/>
                </p:oleObj>
              </mc:Choice>
              <mc:Fallback>
                <p:oleObj name="" r:id="rId5" imgW="762635" imgH="241300" progId="Equation.3">
                  <p:embed/>
                  <p:pic>
                    <p:nvPicPr>
                      <p:cNvPr id="0" name="图片 312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2060575"/>
                        <a:ext cx="1944688" cy="6159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文本框 52225"/>
          <p:cNvSpPr txBox="1"/>
          <p:nvPr/>
        </p:nvSpPr>
        <p:spPr>
          <a:xfrm>
            <a:off x="0" y="0"/>
            <a:ext cx="9144000" cy="17589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工厂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A3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或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A4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开工后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每年的生产费用估计分别为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1200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万元或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1500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万元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现要决定应该建设工厂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A3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或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A4,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才能使今后的总费用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(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即全部物资运费和新工厂生产费用之和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)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最少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?</a:t>
            </a:r>
            <a:endParaRPr lang="en-US" altLang="zh-CN" sz="2800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52227" name="文本框 52226"/>
          <p:cNvSpPr txBox="1"/>
          <p:nvPr/>
        </p:nvSpPr>
        <p:spPr>
          <a:xfrm>
            <a:off x="179388" y="2109788"/>
            <a:ext cx="576262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解</a:t>
            </a:r>
            <a:endParaRPr lang="zh-CN" altLang="en-US" sz="2800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52228" name="文本框 52227"/>
          <p:cNvSpPr txBox="1"/>
          <p:nvPr/>
        </p:nvSpPr>
        <p:spPr>
          <a:xfrm>
            <a:off x="971550" y="2109788"/>
            <a:ext cx="720725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设</a:t>
            </a:r>
            <a:endParaRPr lang="zh-CN" altLang="en-US" sz="2800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52229" name="对象 52228"/>
          <p:cNvGraphicFramePr>
            <a:graphicFrameLocks noChangeAspect="1"/>
          </p:cNvGraphicFramePr>
          <p:nvPr/>
        </p:nvGraphicFramePr>
        <p:xfrm>
          <a:off x="1547813" y="1966913"/>
          <a:ext cx="2376487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" r:id="rId1" imgW="1296670" imgH="483235" progId="Equation.3">
                  <p:embed/>
                </p:oleObj>
              </mc:Choice>
              <mc:Fallback>
                <p:oleObj name="" r:id="rId1" imgW="1296670" imgH="483235" progId="Equation.3">
                  <p:embed/>
                  <p:pic>
                    <p:nvPicPr>
                      <p:cNvPr id="0" name="图片 313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547813" y="1966913"/>
                        <a:ext cx="2376487" cy="885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0" name="文本框 52229"/>
          <p:cNvSpPr txBox="1"/>
          <p:nvPr/>
        </p:nvSpPr>
        <p:spPr>
          <a:xfrm>
            <a:off x="395288" y="3284538"/>
            <a:ext cx="8748712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再设      为由      运往     的物资数量                       单位是</a:t>
            </a:r>
            <a:endParaRPr lang="zh-CN" altLang="en-US" sz="2800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52231" name="对象 52230"/>
          <p:cNvGraphicFramePr>
            <a:graphicFrameLocks noChangeAspect="1"/>
          </p:cNvGraphicFramePr>
          <p:nvPr/>
        </p:nvGraphicFramePr>
        <p:xfrm>
          <a:off x="1258888" y="3284538"/>
          <a:ext cx="423862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" r:id="rId3" imgW="178435" imgH="241935" progId="Equation.3">
                  <p:embed/>
                </p:oleObj>
              </mc:Choice>
              <mc:Fallback>
                <p:oleObj name="" r:id="rId3" imgW="178435" imgH="241935" progId="Equation.3">
                  <p:embed/>
                  <p:pic>
                    <p:nvPicPr>
                      <p:cNvPr id="0" name="图片 312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8888" y="3284538"/>
                        <a:ext cx="423862" cy="5762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2" name="对象 52231"/>
          <p:cNvGraphicFramePr>
            <a:graphicFrameLocks noChangeAspect="1"/>
          </p:cNvGraphicFramePr>
          <p:nvPr/>
        </p:nvGraphicFramePr>
        <p:xfrm>
          <a:off x="2419350" y="3298825"/>
          <a:ext cx="42386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" r:id="rId5" imgW="178435" imgH="229235" progId="Equation.3">
                  <p:embed/>
                </p:oleObj>
              </mc:Choice>
              <mc:Fallback>
                <p:oleObj name="" r:id="rId5" imgW="178435" imgH="229235" progId="Equation.3">
                  <p:embed/>
                  <p:pic>
                    <p:nvPicPr>
                      <p:cNvPr id="0" name="图片 312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19350" y="3298825"/>
                        <a:ext cx="423863" cy="546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3" name="对象 52232"/>
          <p:cNvGraphicFramePr>
            <a:graphicFrameLocks noChangeAspect="1"/>
          </p:cNvGraphicFramePr>
          <p:nvPr/>
        </p:nvGraphicFramePr>
        <p:xfrm>
          <a:off x="3706813" y="3332163"/>
          <a:ext cx="45402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" r:id="rId7" imgW="191135" imgH="241935" progId="Equation.3">
                  <p:embed/>
                </p:oleObj>
              </mc:Choice>
              <mc:Fallback>
                <p:oleObj name="" r:id="rId7" imgW="191135" imgH="241935" progId="Equation.3">
                  <p:embed/>
                  <p:pic>
                    <p:nvPicPr>
                      <p:cNvPr id="0" name="图片 312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06813" y="3332163"/>
                        <a:ext cx="454025" cy="5762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4" name="对象 52233"/>
          <p:cNvGraphicFramePr>
            <a:graphicFrameLocks noChangeAspect="1"/>
          </p:cNvGraphicFramePr>
          <p:nvPr/>
        </p:nvGraphicFramePr>
        <p:xfrm>
          <a:off x="5811838" y="3328988"/>
          <a:ext cx="21494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" r:id="rId9" imgW="902335" imgH="203200" progId="Equation.3">
                  <p:embed/>
                </p:oleObj>
              </mc:Choice>
              <mc:Fallback>
                <p:oleObj name="" r:id="rId9" imgW="902335" imgH="203200" progId="Equation.3">
                  <p:embed/>
                  <p:pic>
                    <p:nvPicPr>
                      <p:cNvPr id="0" name="图片 312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811838" y="3328988"/>
                        <a:ext cx="2149475" cy="485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5" name="文本框 52234"/>
          <p:cNvSpPr txBox="1"/>
          <p:nvPr/>
        </p:nvSpPr>
        <p:spPr>
          <a:xfrm>
            <a:off x="0" y="3933825"/>
            <a:ext cx="615632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千吨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;      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表示总运费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,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单位是万元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endParaRPr lang="en-US" altLang="zh-CN" sz="2800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52236" name="对象 52235"/>
          <p:cNvGraphicFramePr>
            <a:graphicFrameLocks noChangeAspect="1"/>
          </p:cNvGraphicFramePr>
          <p:nvPr/>
        </p:nvGraphicFramePr>
        <p:xfrm>
          <a:off x="1042988" y="4005263"/>
          <a:ext cx="303212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" r:id="rId11" imgW="127635" imgH="127635" progId="Equation.3">
                  <p:embed/>
                </p:oleObj>
              </mc:Choice>
              <mc:Fallback>
                <p:oleObj name="" r:id="rId11" imgW="127635" imgH="127635" progId="Equation.3">
                  <p:embed/>
                  <p:pic>
                    <p:nvPicPr>
                      <p:cNvPr id="0" name="图片 3127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42988" y="4005263"/>
                        <a:ext cx="303212" cy="3032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7" name="文本框 52236"/>
          <p:cNvSpPr txBox="1"/>
          <p:nvPr/>
        </p:nvSpPr>
        <p:spPr>
          <a:xfrm>
            <a:off x="0" y="4581525"/>
            <a:ext cx="338455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问题的数学模型为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:</a:t>
            </a:r>
            <a:endParaRPr lang="en-US" altLang="zh-CN" sz="2800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graphicFrame>
        <p:nvGraphicFramePr>
          <p:cNvPr id="52238" name="对象 52237"/>
          <p:cNvGraphicFramePr>
            <a:graphicFrameLocks noChangeAspect="1"/>
          </p:cNvGraphicFramePr>
          <p:nvPr/>
        </p:nvGraphicFramePr>
        <p:xfrm>
          <a:off x="827088" y="5157788"/>
          <a:ext cx="6267450" cy="106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" r:id="rId13" imgW="2627630" imgH="444500" progId="Equation.3">
                  <p:embed/>
                </p:oleObj>
              </mc:Choice>
              <mc:Fallback>
                <p:oleObj name="" r:id="rId13" imgW="2627630" imgH="444500" progId="Equation.3">
                  <p:embed/>
                  <p:pic>
                    <p:nvPicPr>
                      <p:cNvPr id="0" name="图片 3126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27088" y="5157788"/>
                        <a:ext cx="6267450" cy="10620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9" name="文本框 52238"/>
          <p:cNvSpPr txBox="1"/>
          <p:nvPr/>
        </p:nvSpPr>
        <p:spPr>
          <a:xfrm>
            <a:off x="3419475" y="4437063"/>
            <a:ext cx="1079500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运费</a:t>
            </a:r>
            <a:endParaRPr lang="zh-CN" altLang="en-US" sz="2800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52240" name="直接连接符 52239"/>
          <p:cNvSpPr/>
          <p:nvPr/>
        </p:nvSpPr>
        <p:spPr>
          <a:xfrm flipV="1">
            <a:off x="2987675" y="5013325"/>
            <a:ext cx="360363" cy="360363"/>
          </a:xfrm>
          <a:prstGeom prst="line">
            <a:avLst/>
          </a:prstGeom>
          <a:ln w="508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52241" name="文本框 52240"/>
          <p:cNvSpPr txBox="1"/>
          <p:nvPr/>
        </p:nvSpPr>
        <p:spPr>
          <a:xfrm>
            <a:off x="6443663" y="6165850"/>
            <a:ext cx="1944687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生产费用</a:t>
            </a:r>
            <a:endParaRPr lang="zh-CN" altLang="en-US" sz="2800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52242" name="直接连接符 52241"/>
          <p:cNvSpPr/>
          <p:nvPr/>
        </p:nvSpPr>
        <p:spPr>
          <a:xfrm>
            <a:off x="5508625" y="5876925"/>
            <a:ext cx="1008063" cy="504825"/>
          </a:xfrm>
          <a:prstGeom prst="line">
            <a:avLst/>
          </a:prstGeom>
          <a:ln w="508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/>
      <p:bldP spid="52228" grpId="0"/>
      <p:bldP spid="52230" grpId="0"/>
      <p:bldP spid="52235" grpId="0"/>
      <p:bldP spid="52237" grpId="0"/>
      <p:bldP spid="52239" grpId="0"/>
      <p:bldP spid="5224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3250" name="对象 53249"/>
          <p:cNvGraphicFramePr>
            <a:graphicFrameLocks noChangeAspect="1"/>
          </p:cNvGraphicFramePr>
          <p:nvPr/>
        </p:nvGraphicFramePr>
        <p:xfrm>
          <a:off x="603250" y="44450"/>
          <a:ext cx="6200775" cy="410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" r:id="rId1" imgW="3263900" imgH="2159000" progId="Equation.3">
                  <p:embed/>
                </p:oleObj>
              </mc:Choice>
              <mc:Fallback>
                <p:oleObj name="" r:id="rId1" imgW="3263900" imgH="2159000" progId="Equation.3">
                  <p:embed/>
                  <p:pic>
                    <p:nvPicPr>
                      <p:cNvPr id="0" name="图片 313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3250" y="44450"/>
                        <a:ext cx="6200775" cy="4102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1" name="文本框 53250"/>
          <p:cNvSpPr txBox="1"/>
          <p:nvPr/>
        </p:nvSpPr>
        <p:spPr>
          <a:xfrm>
            <a:off x="611188" y="4508500"/>
            <a:ext cx="561657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其中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5.2—5.2h</a:t>
            </a:r>
            <a:r>
              <a:rPr lang="zh-CN" altLang="en-US" sz="2800" dirty="0">
                <a:latin typeface="Times New Roman" panose="02020603050405020304" pitchFamily="2" charset="0"/>
                <a:ea typeface="楷体_GB2312" pitchFamily="1" charset="-122"/>
              </a:rPr>
              <a:t>为供需平衡约束条件</a:t>
            </a:r>
            <a:r>
              <a:rPr lang="en-US" altLang="zh-CN" sz="2800" dirty="0">
                <a:latin typeface="Times New Roman" panose="02020603050405020304" pitchFamily="2" charset="0"/>
                <a:ea typeface="楷体_GB2312" pitchFamily="1" charset="-122"/>
              </a:rPr>
              <a:t>.</a:t>
            </a:r>
            <a:endParaRPr lang="en-US" altLang="zh-CN" sz="2800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文本框 10241"/>
          <p:cNvSpPr txBox="1"/>
          <p:nvPr/>
        </p:nvSpPr>
        <p:spPr>
          <a:xfrm>
            <a:off x="0" y="115888"/>
            <a:ext cx="1042988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2" charset="0"/>
                <a:ea typeface="楷体_GB2312" pitchFamily="1" charset="-122"/>
              </a:rPr>
              <a:t>求解</a:t>
            </a:r>
            <a:endParaRPr lang="zh-CN" altLang="en-US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  <p:pic>
        <p:nvPicPr>
          <p:cNvPr id="6146" name="图片 1024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620713"/>
            <a:ext cx="9144000" cy="6280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69" name="图片 1126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925" y="115888"/>
            <a:ext cx="9055100" cy="67087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文本框 1"/>
          <p:cNvSpPr txBox="1"/>
          <p:nvPr/>
        </p:nvSpPr>
        <p:spPr>
          <a:xfrm>
            <a:off x="469900" y="477838"/>
            <a:ext cx="1724025" cy="549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>
                <a:latin typeface="Times New Roman" panose="02020603050405020304" pitchFamily="2" charset="0"/>
              </a:rPr>
              <a:t>注意：</a:t>
            </a:r>
            <a:endParaRPr lang="zh-CN" altLang="en-US">
              <a:latin typeface="Times New Roman" panose="02020603050405020304" pitchFamily="2" charset="0"/>
            </a:endParaRPr>
          </a:p>
        </p:txBody>
      </p:sp>
      <p:sp>
        <p:nvSpPr>
          <p:cNvPr id="8194" name="文本框 2"/>
          <p:cNvSpPr txBox="1"/>
          <p:nvPr/>
        </p:nvSpPr>
        <p:spPr>
          <a:xfrm>
            <a:off x="803275" y="1833563"/>
            <a:ext cx="6745288" cy="10064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>
                <a:latin typeface="Times New Roman" panose="02020603050405020304" pitchFamily="2" charset="0"/>
              </a:rPr>
              <a:t>1</a:t>
            </a:r>
            <a:r>
              <a:rPr lang="zh-CN" altLang="en-US">
                <a:latin typeface="Times New Roman" panose="02020603050405020304" pitchFamily="2" charset="0"/>
              </a:rPr>
              <a:t>、和我们建模的形式比较去掉目标函数中的</a:t>
            </a:r>
            <a:r>
              <a:rPr lang="en-US" altLang="zh-CN">
                <a:latin typeface="Times New Roman" panose="02020603050405020304" pitchFamily="2" charset="0"/>
              </a:rPr>
              <a:t>Z</a:t>
            </a:r>
            <a:r>
              <a:rPr lang="zh-CN" altLang="zh-CN">
                <a:latin typeface="Times New Roman" panose="02020603050405020304" pitchFamily="2" charset="0"/>
              </a:rPr>
              <a:t>和非负限制；</a:t>
            </a:r>
            <a:endParaRPr lang="zh-CN" altLang="zh-CN">
              <a:latin typeface="Times New Roman" panose="02020603050405020304" pitchFamily="2" charset="0"/>
            </a:endParaRPr>
          </a:p>
        </p:txBody>
      </p:sp>
      <p:sp>
        <p:nvSpPr>
          <p:cNvPr id="8195" name="文本框 3"/>
          <p:cNvSpPr txBox="1"/>
          <p:nvPr/>
        </p:nvSpPr>
        <p:spPr>
          <a:xfrm>
            <a:off x="581025" y="3733800"/>
            <a:ext cx="6745288" cy="10147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>
                <a:latin typeface="Times New Roman" panose="02020603050405020304" pitchFamily="2" charset="0"/>
              </a:rPr>
              <a:t>2</a:t>
            </a:r>
            <a:r>
              <a:rPr lang="zh-CN" altLang="en-US">
                <a:latin typeface="Times New Roman" panose="02020603050405020304" pitchFamily="2" charset="0"/>
              </a:rPr>
              <a:t>、数和变量相乘不能少乘号</a:t>
            </a:r>
            <a:r>
              <a:rPr lang="zh-CN" altLang="zh-CN">
                <a:latin typeface="Times New Roman" panose="02020603050405020304" pitchFamily="2" charset="0"/>
              </a:rPr>
              <a:t>；还有目标函数和约束条件完后应有分号。</a:t>
            </a:r>
            <a:endParaRPr lang="zh-CN" altLang="zh-CN"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标题 12289"/>
          <p:cNvSpPr>
            <a:spLocks noGrp="1"/>
          </p:cNvSpPr>
          <p:nvPr>
            <p:ph type="title"/>
          </p:nvPr>
        </p:nvSpPr>
        <p:spPr>
          <a:xfrm>
            <a:off x="0" y="0"/>
            <a:ext cx="2470150" cy="549275"/>
          </a:xfrm>
        </p:spPr>
        <p:txBody>
          <a:bodyPr wrap="none" anchor="t">
            <a:spAutoFit/>
          </a:bodyPr>
          <a:p>
            <a:pPr algn="l"/>
            <a:r>
              <a:rPr lang="zh-CN" altLang="en-US" sz="3000">
                <a:solidFill>
                  <a:schemeClr val="tx1"/>
                </a:solidFill>
                <a:ea typeface="楷体_GB2312" pitchFamily="1" charset="-122"/>
              </a:rPr>
              <a:t>变量取值限制</a:t>
            </a:r>
            <a:endParaRPr lang="zh-CN" altLang="en-US" sz="3000">
              <a:solidFill>
                <a:schemeClr val="tx1"/>
              </a:solidFill>
              <a:ea typeface="楷体_GB2312" pitchFamily="1" charset="-122"/>
            </a:endParaRPr>
          </a:p>
        </p:txBody>
      </p:sp>
      <p:sp>
        <p:nvSpPr>
          <p:cNvPr id="9218" name="文本占位符 12290"/>
          <p:cNvSpPr>
            <a:spLocks noGrp="1"/>
          </p:cNvSpPr>
          <p:nvPr>
            <p:ph type="body" sz="half" idx="1"/>
          </p:nvPr>
        </p:nvSpPr>
        <p:spPr>
          <a:xfrm>
            <a:off x="0" y="620713"/>
            <a:ext cx="8058150" cy="5267325"/>
          </a:xfrm>
        </p:spPr>
        <p:txBody>
          <a:bodyPr wrap="none" anchor="t">
            <a:spAutoFit/>
          </a:bodyPr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endParaRPr lang="zh-CN" altLang="en-US" sz="3400" dirty="0"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400" dirty="0">
                <a:ea typeface="楷体_GB2312" pitchFamily="1" charset="-122"/>
              </a:rPr>
              <a:t>@BND(</a:t>
            </a:r>
            <a:r>
              <a:rPr lang="zh-CN" altLang="en-US" sz="3400" dirty="0">
                <a:ea typeface="楷体_GB2312" pitchFamily="1" charset="-122"/>
              </a:rPr>
              <a:t>下限</a:t>
            </a:r>
            <a:r>
              <a:rPr lang="en-US" altLang="zh-CN" sz="3400" dirty="0">
                <a:ea typeface="楷体_GB2312" pitchFamily="1" charset="-122"/>
              </a:rPr>
              <a:t>, </a:t>
            </a:r>
            <a:r>
              <a:rPr lang="zh-CN" altLang="en-US" sz="3400" dirty="0">
                <a:ea typeface="楷体_GB2312" pitchFamily="1" charset="-122"/>
              </a:rPr>
              <a:t>变量或分量</a:t>
            </a:r>
            <a:r>
              <a:rPr lang="en-US" altLang="zh-CN" sz="3400" dirty="0">
                <a:ea typeface="楷体_GB2312" pitchFamily="1" charset="-122"/>
              </a:rPr>
              <a:t>, </a:t>
            </a:r>
            <a:r>
              <a:rPr lang="zh-CN" altLang="en-US" sz="3400" dirty="0">
                <a:ea typeface="楷体_GB2312" pitchFamily="1" charset="-122"/>
              </a:rPr>
              <a:t>上限</a:t>
            </a:r>
            <a:r>
              <a:rPr lang="en-US" altLang="zh-CN" sz="3400" dirty="0">
                <a:ea typeface="楷体_GB2312" pitchFamily="1" charset="-122"/>
              </a:rPr>
              <a:t>)</a:t>
            </a:r>
            <a:r>
              <a:rPr lang="zh-CN" altLang="en-US" sz="3400" dirty="0">
                <a:ea typeface="楷体_GB2312" pitchFamily="1" charset="-122"/>
              </a:rPr>
              <a:t>；</a:t>
            </a:r>
            <a:endParaRPr lang="en-US" altLang="zh-CN" sz="3400" dirty="0"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400" dirty="0">
                <a:ea typeface="楷体_GB2312" pitchFamily="1" charset="-122"/>
              </a:rPr>
              <a:t>5&lt;=x1&lt;=20:@bnd(5,x1,20)</a:t>
            </a:r>
            <a:endParaRPr lang="en-US" altLang="zh-CN" sz="3400" dirty="0"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400" dirty="0">
                <a:ea typeface="楷体_GB2312" pitchFamily="1" charset="-122"/>
              </a:rPr>
              <a:t>@FREE(</a:t>
            </a:r>
            <a:r>
              <a:rPr lang="zh-CN" altLang="en-US" sz="3400" dirty="0">
                <a:ea typeface="楷体_GB2312" pitchFamily="1" charset="-122"/>
              </a:rPr>
              <a:t>变量或分量</a:t>
            </a:r>
            <a:r>
              <a:rPr lang="en-US" altLang="zh-CN" sz="3400" dirty="0">
                <a:ea typeface="楷体_GB2312" pitchFamily="1" charset="-122"/>
              </a:rPr>
              <a:t>) </a:t>
            </a:r>
            <a:r>
              <a:rPr lang="zh-CN" altLang="en-US" sz="3400" dirty="0">
                <a:ea typeface="楷体_GB2312" pitchFamily="1" charset="-122"/>
              </a:rPr>
              <a:t>；</a:t>
            </a:r>
            <a:endParaRPr lang="zh-CN" altLang="en-US" sz="3400" dirty="0"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3400" dirty="0">
                <a:ea typeface="楷体_GB2312" pitchFamily="1" charset="-122"/>
              </a:rPr>
              <a:t>    </a:t>
            </a:r>
            <a:r>
              <a:rPr lang="en-US" altLang="zh-CN" sz="3400" dirty="0">
                <a:ea typeface="楷体_GB2312" pitchFamily="1" charset="-122"/>
              </a:rPr>
              <a:t>x1</a:t>
            </a:r>
            <a:r>
              <a:rPr lang="zh-CN" altLang="en-US" sz="3400" dirty="0">
                <a:ea typeface="楷体_GB2312" pitchFamily="1" charset="-122"/>
              </a:rPr>
              <a:t>无约束</a:t>
            </a:r>
            <a:r>
              <a:rPr lang="en-US" altLang="zh-CN" sz="3400" dirty="0">
                <a:ea typeface="楷体_GB2312" pitchFamily="1" charset="-122"/>
              </a:rPr>
              <a:t>:@free(x1)</a:t>
            </a:r>
            <a:endParaRPr lang="en-US" altLang="zh-CN" sz="3400" dirty="0"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400" dirty="0">
                <a:ea typeface="楷体_GB2312" pitchFamily="1" charset="-122"/>
              </a:rPr>
              <a:t>@GIN(</a:t>
            </a:r>
            <a:r>
              <a:rPr lang="zh-CN" altLang="en-US" sz="3400" dirty="0">
                <a:ea typeface="楷体_GB2312" pitchFamily="1" charset="-122"/>
              </a:rPr>
              <a:t>变量或分量</a:t>
            </a:r>
            <a:r>
              <a:rPr lang="en-US" altLang="zh-CN" sz="3400" dirty="0">
                <a:ea typeface="楷体_GB2312" pitchFamily="1" charset="-122"/>
              </a:rPr>
              <a:t>)</a:t>
            </a:r>
            <a:r>
              <a:rPr lang="zh-CN" altLang="en-US" sz="3400" dirty="0">
                <a:ea typeface="楷体_GB2312" pitchFamily="1" charset="-122"/>
              </a:rPr>
              <a:t>；</a:t>
            </a:r>
            <a:endParaRPr lang="zh-CN" altLang="en-US" sz="3400" dirty="0"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3400" dirty="0">
                <a:ea typeface="楷体_GB2312" pitchFamily="1" charset="-122"/>
              </a:rPr>
              <a:t>     限制变量或分量为整数</a:t>
            </a:r>
            <a:endParaRPr lang="zh-CN" altLang="en-US" sz="3400" dirty="0"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400" dirty="0">
                <a:ea typeface="楷体_GB2312" pitchFamily="1" charset="-122"/>
              </a:rPr>
              <a:t>X1</a:t>
            </a:r>
            <a:r>
              <a:rPr lang="zh-CN" altLang="en-US" sz="3400" dirty="0">
                <a:ea typeface="楷体_GB2312" pitchFamily="1" charset="-122"/>
              </a:rPr>
              <a:t>为非负整数</a:t>
            </a:r>
            <a:r>
              <a:rPr lang="en-US" altLang="zh-CN" sz="3400" dirty="0">
                <a:ea typeface="楷体_GB2312" pitchFamily="1" charset="-122"/>
              </a:rPr>
              <a:t>:@gin(x1);</a:t>
            </a:r>
            <a:endParaRPr lang="en-US" altLang="zh-CN" sz="3400" dirty="0"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400" dirty="0">
                <a:ea typeface="楷体_GB2312" pitchFamily="1" charset="-122"/>
              </a:rPr>
              <a:t>@BIN( </a:t>
            </a:r>
            <a:r>
              <a:rPr lang="zh-CN" altLang="en-US" sz="3400" dirty="0">
                <a:ea typeface="楷体_GB2312" pitchFamily="1" charset="-122"/>
              </a:rPr>
              <a:t>变量或分量</a:t>
            </a:r>
            <a:r>
              <a:rPr lang="en-US" altLang="zh-CN" sz="3400" dirty="0">
                <a:ea typeface="楷体_GB2312" pitchFamily="1" charset="-122"/>
              </a:rPr>
              <a:t>) </a:t>
            </a:r>
            <a:r>
              <a:rPr lang="zh-CN" altLang="en-US" sz="3400" dirty="0">
                <a:ea typeface="楷体_GB2312" pitchFamily="1" charset="-122"/>
              </a:rPr>
              <a:t>；</a:t>
            </a:r>
            <a:r>
              <a:rPr lang="en-US" altLang="zh-CN" sz="3400" dirty="0">
                <a:ea typeface="楷体_GB2312" pitchFamily="1" charset="-122"/>
              </a:rPr>
              <a:t>x1</a:t>
            </a:r>
            <a:r>
              <a:rPr lang="zh-CN" altLang="en-US" sz="3400" dirty="0">
                <a:ea typeface="楷体_GB2312" pitchFamily="1" charset="-122"/>
              </a:rPr>
              <a:t>为</a:t>
            </a:r>
            <a:r>
              <a:rPr lang="en-US" altLang="zh-CN" sz="3400" dirty="0">
                <a:ea typeface="楷体_GB2312" pitchFamily="1" charset="-122"/>
              </a:rPr>
              <a:t>0</a:t>
            </a:r>
            <a:r>
              <a:rPr lang="zh-CN" altLang="en-US" sz="3400" dirty="0">
                <a:ea typeface="楷体_GB2312" pitchFamily="1" charset="-122"/>
              </a:rPr>
              <a:t>或</a:t>
            </a:r>
            <a:r>
              <a:rPr lang="en-US" altLang="zh-CN" sz="3400" dirty="0">
                <a:ea typeface="楷体_GB2312" pitchFamily="1" charset="-122"/>
              </a:rPr>
              <a:t>1:@bin(x1);</a:t>
            </a:r>
            <a:endParaRPr lang="en-US" altLang="zh-CN" sz="3400" dirty="0">
              <a:ea typeface="楷体_GB2312" pitchFamily="1" charset="-122"/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3400" dirty="0">
                <a:ea typeface="楷体_GB2312" pitchFamily="1" charset="-122"/>
              </a:rPr>
              <a:t>     限制变量或分量为</a:t>
            </a:r>
            <a:r>
              <a:rPr lang="en-US" altLang="zh-CN" sz="3400" dirty="0">
                <a:ea typeface="楷体_GB2312" pitchFamily="1" charset="-122"/>
              </a:rPr>
              <a:t>0</a:t>
            </a:r>
            <a:r>
              <a:rPr lang="zh-CN" altLang="en-US" sz="3400" dirty="0">
                <a:ea typeface="楷体_GB2312" pitchFamily="1" charset="-122"/>
              </a:rPr>
              <a:t>，</a:t>
            </a:r>
            <a:r>
              <a:rPr lang="en-US" altLang="zh-CN" sz="3400" dirty="0">
                <a:ea typeface="楷体_GB2312" pitchFamily="1" charset="-122"/>
              </a:rPr>
              <a:t>1</a:t>
            </a:r>
            <a:endParaRPr lang="en-US" altLang="zh-CN" sz="3400" dirty="0">
              <a:ea typeface="楷体_GB2312" pitchFamily="1" charset="-122"/>
            </a:endParaRPr>
          </a:p>
        </p:txBody>
      </p:sp>
      <p:sp>
        <p:nvSpPr>
          <p:cNvPr id="9219" name="直接连接符 12291"/>
          <p:cNvSpPr/>
          <p:nvPr/>
        </p:nvSpPr>
        <p:spPr>
          <a:xfrm>
            <a:off x="6011863" y="1628775"/>
            <a:ext cx="0" cy="4608513"/>
          </a:xfrm>
          <a:prstGeom prst="line">
            <a:avLst/>
          </a:prstGeom>
          <a:ln w="19050" cap="flat" cmpd="sng">
            <a:solidFill>
              <a:srgbClr val="99CC00"/>
            </a:solidFill>
            <a:prstDash val="dash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矩形 13313"/>
          <p:cNvSpPr/>
          <p:nvPr/>
        </p:nvSpPr>
        <p:spPr>
          <a:xfrm>
            <a:off x="0" y="433388"/>
            <a:ext cx="8904288" cy="57848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Bnd</a:t>
            </a:r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即</a:t>
            </a:r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bound;   gin</a:t>
            </a:r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即</a:t>
            </a:r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general integer</a:t>
            </a:r>
            <a:endParaRPr lang="en-US" altLang="zh-CN" sz="3400" dirty="0">
              <a:latin typeface="Times New Roman" panose="02020603050405020304" pitchFamily="2" charset="0"/>
              <a:ea typeface="楷体_GB2312" pitchFamily="1" charset="-122"/>
            </a:endParaRPr>
          </a:p>
          <a:p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free</a:t>
            </a:r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即无约束</a:t>
            </a:r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;  bin</a:t>
            </a:r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即</a:t>
            </a:r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binary</a:t>
            </a:r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二进制即</a:t>
            </a:r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0</a:t>
            </a:r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或</a:t>
            </a:r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1</a:t>
            </a:r>
            <a:endParaRPr lang="en-US" altLang="zh-CN" sz="3400" dirty="0">
              <a:latin typeface="Times New Roman" panose="02020603050405020304" pitchFamily="2" charset="0"/>
              <a:ea typeface="楷体_GB2312" pitchFamily="1" charset="-122"/>
            </a:endParaRPr>
          </a:p>
          <a:p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@BND(</a:t>
            </a:r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下限</a:t>
            </a:r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, </a:t>
            </a:r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变量或分量</a:t>
            </a:r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, </a:t>
            </a:r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上限</a:t>
            </a:r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)</a:t>
            </a:r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；默认下限为</a:t>
            </a:r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0</a:t>
            </a:r>
            <a:endParaRPr lang="en-US" altLang="zh-CN" sz="3400" dirty="0">
              <a:latin typeface="Times New Roman" panose="02020603050405020304" pitchFamily="2" charset="0"/>
              <a:ea typeface="楷体_GB2312" pitchFamily="1" charset="-122"/>
            </a:endParaRPr>
          </a:p>
          <a:p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5&lt;=x1&lt;=20:@bnd(5,x1,20)</a:t>
            </a:r>
            <a:endParaRPr lang="en-US" altLang="zh-CN" sz="3400" dirty="0">
              <a:latin typeface="Times New Roman" panose="02020603050405020304" pitchFamily="2" charset="0"/>
              <a:ea typeface="楷体_GB2312" pitchFamily="1" charset="-122"/>
            </a:endParaRPr>
          </a:p>
          <a:p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@FREE(</a:t>
            </a:r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变量或分量</a:t>
            </a:r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) </a:t>
            </a:r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；</a:t>
            </a:r>
            <a:endParaRPr lang="zh-CN" altLang="en-US" sz="3400" dirty="0">
              <a:latin typeface="Times New Roman" panose="02020603050405020304" pitchFamily="2" charset="0"/>
              <a:ea typeface="楷体_GB2312" pitchFamily="1" charset="-122"/>
            </a:endParaRPr>
          </a:p>
          <a:p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    </a:t>
            </a:r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x1</a:t>
            </a:r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无约束</a:t>
            </a:r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:@free(x1)</a:t>
            </a:r>
            <a:endParaRPr lang="en-US" altLang="zh-CN" sz="3400" dirty="0">
              <a:latin typeface="Times New Roman" panose="02020603050405020304" pitchFamily="2" charset="0"/>
              <a:ea typeface="楷体_GB2312" pitchFamily="1" charset="-122"/>
            </a:endParaRPr>
          </a:p>
          <a:p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@GIN(</a:t>
            </a:r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变量或分量</a:t>
            </a:r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)</a:t>
            </a:r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；</a:t>
            </a:r>
            <a:endParaRPr lang="zh-CN" altLang="en-US" sz="3400" dirty="0">
              <a:latin typeface="Times New Roman" panose="02020603050405020304" pitchFamily="2" charset="0"/>
              <a:ea typeface="楷体_GB2312" pitchFamily="1" charset="-122"/>
            </a:endParaRPr>
          </a:p>
          <a:p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     限制变量或分量为整数</a:t>
            </a:r>
            <a:endParaRPr lang="zh-CN" altLang="en-US" sz="3400" dirty="0">
              <a:latin typeface="Times New Roman" panose="02020603050405020304" pitchFamily="2" charset="0"/>
              <a:ea typeface="楷体_GB2312" pitchFamily="1" charset="-122"/>
            </a:endParaRPr>
          </a:p>
          <a:p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X1</a:t>
            </a:r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为非负整数</a:t>
            </a:r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:@gin(x1);</a:t>
            </a:r>
            <a:endParaRPr lang="en-US" altLang="zh-CN" sz="3400" dirty="0">
              <a:latin typeface="Times New Roman" panose="02020603050405020304" pitchFamily="2" charset="0"/>
              <a:ea typeface="楷体_GB2312" pitchFamily="1" charset="-122"/>
            </a:endParaRPr>
          </a:p>
          <a:p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@BIN( </a:t>
            </a:r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变量或分量</a:t>
            </a:r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) </a:t>
            </a:r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；</a:t>
            </a:r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x1</a:t>
            </a:r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为</a:t>
            </a:r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0</a:t>
            </a:r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或</a:t>
            </a:r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1:@bin(x1);</a:t>
            </a:r>
            <a:endParaRPr lang="en-US" altLang="zh-CN" sz="3400" dirty="0">
              <a:latin typeface="Times New Roman" panose="02020603050405020304" pitchFamily="2" charset="0"/>
              <a:ea typeface="楷体_GB2312" pitchFamily="1" charset="-122"/>
            </a:endParaRPr>
          </a:p>
          <a:p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     限制变量或分量为</a:t>
            </a:r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0</a:t>
            </a:r>
            <a:r>
              <a:rPr lang="zh-CN" altLang="en-US" sz="3400" dirty="0">
                <a:latin typeface="Times New Roman" panose="02020603050405020304" pitchFamily="2" charset="0"/>
                <a:ea typeface="楷体_GB2312" pitchFamily="1" charset="-122"/>
              </a:rPr>
              <a:t>，</a:t>
            </a:r>
            <a:r>
              <a:rPr lang="en-US" altLang="zh-CN" sz="3400" dirty="0">
                <a:latin typeface="Times New Roman" panose="02020603050405020304" pitchFamily="2" charset="0"/>
                <a:ea typeface="楷体_GB2312" pitchFamily="1" charset="-122"/>
              </a:rPr>
              <a:t>1</a:t>
            </a:r>
            <a:endParaRPr lang="en-US" altLang="zh-CN" sz="3400" dirty="0">
              <a:latin typeface="Times New Roman" panose="02020603050405020304" pitchFamily="2" charset="0"/>
              <a:ea typeface="楷体_GB2312" pitchFamily="1" charset="-122"/>
            </a:endParaRPr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4632</Words>
  <Application>WPS 演示</Application>
  <PresentationFormat>在屏幕上显示</PresentationFormat>
  <Paragraphs>487</Paragraphs>
  <Slides>43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65</vt:i4>
      </vt:variant>
      <vt:variant>
        <vt:lpstr>幻灯片标题</vt:lpstr>
      </vt:variant>
      <vt:variant>
        <vt:i4>43</vt:i4>
      </vt:variant>
    </vt:vector>
  </HeadingPairs>
  <TitlesOfParts>
    <vt:vector size="119" baseType="lpstr">
      <vt:lpstr>Arial</vt:lpstr>
      <vt:lpstr>宋体</vt:lpstr>
      <vt:lpstr>Wingdings</vt:lpstr>
      <vt:lpstr>Times New Roman</vt:lpstr>
      <vt:lpstr>楷体_GB2312</vt:lpstr>
      <vt:lpstr>新宋体</vt:lpstr>
      <vt:lpstr>微软雅黑</vt:lpstr>
      <vt:lpstr>Arial Unicode MS</vt:lpstr>
      <vt:lpstr>Calibri</vt:lpstr>
      <vt:lpstr>Verdana</vt:lpstr>
      <vt:lpstr>默认设计模板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变量取值限制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常见的数学函数</vt:lpstr>
      <vt:lpstr>条件和逻辑运算符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例题</vt:lpstr>
      <vt:lpstr>分析：</vt:lpstr>
      <vt:lpstr>lingo建模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余德兴</cp:lastModifiedBy>
  <cp:revision>45</cp:revision>
  <dcterms:created xsi:type="dcterms:W3CDTF">2014-05-13T07:50:00Z</dcterms:created>
  <dcterms:modified xsi:type="dcterms:W3CDTF">2020-12-06T14:19:25Z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</Properties>
</file>