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66" r:id="rId3"/>
    <p:sldId id="409" r:id="rId4"/>
    <p:sldId id="410" r:id="rId5"/>
    <p:sldId id="493" r:id="rId6"/>
    <p:sldId id="411" r:id="rId7"/>
    <p:sldId id="414" r:id="rId8"/>
    <p:sldId id="415" r:id="rId9"/>
    <p:sldId id="412" r:id="rId10"/>
    <p:sldId id="413" r:id="rId11"/>
    <p:sldId id="416" r:id="rId12"/>
    <p:sldId id="417" r:id="rId13"/>
    <p:sldId id="418" r:id="rId14"/>
    <p:sldId id="494" r:id="rId15"/>
    <p:sldId id="424" r:id="rId16"/>
    <p:sldId id="425" r:id="rId17"/>
    <p:sldId id="496" r:id="rId18"/>
    <p:sldId id="497" r:id="rId19"/>
    <p:sldId id="426" r:id="rId20"/>
    <p:sldId id="427" r:id="rId21"/>
    <p:sldId id="428" r:id="rId22"/>
    <p:sldId id="444" r:id="rId23"/>
    <p:sldId id="445" r:id="rId24"/>
    <p:sldId id="431" r:id="rId25"/>
    <p:sldId id="446" r:id="rId26"/>
    <p:sldId id="447" r:id="rId27"/>
    <p:sldId id="448" r:id="rId28"/>
    <p:sldId id="450" r:id="rId29"/>
    <p:sldId id="449" r:id="rId30"/>
    <p:sldId id="451" r:id="rId31"/>
    <p:sldId id="43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7"/>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34.wmf"/><Relationship Id="rId8" Type="http://schemas.openxmlformats.org/officeDocument/2006/relationships/image" Target="../media/image33.wmf"/><Relationship Id="rId7" Type="http://schemas.openxmlformats.org/officeDocument/2006/relationships/image" Target="../media/image32.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3" Type="http://schemas.openxmlformats.org/officeDocument/2006/relationships/image" Target="../media/image27.png"/><Relationship Id="rId2" Type="http://schemas.openxmlformats.org/officeDocument/2006/relationships/image" Target="../media/image26.wmf"/><Relationship Id="rId19" Type="http://schemas.openxmlformats.org/officeDocument/2006/relationships/image" Target="../media/image44.wmf"/><Relationship Id="rId18" Type="http://schemas.openxmlformats.org/officeDocument/2006/relationships/image" Target="../media/image43.wmf"/><Relationship Id="rId17" Type="http://schemas.openxmlformats.org/officeDocument/2006/relationships/image" Target="../media/image42.wmf"/><Relationship Id="rId16" Type="http://schemas.openxmlformats.org/officeDocument/2006/relationships/image" Target="../media/image41.wmf"/><Relationship Id="rId15" Type="http://schemas.openxmlformats.org/officeDocument/2006/relationships/image" Target="../media/image40.wmf"/><Relationship Id="rId14" Type="http://schemas.openxmlformats.org/officeDocument/2006/relationships/image" Target="../media/image39.wmf"/><Relationship Id="rId13" Type="http://schemas.openxmlformats.org/officeDocument/2006/relationships/image" Target="../media/image38.wmf"/><Relationship Id="rId12" Type="http://schemas.openxmlformats.org/officeDocument/2006/relationships/image" Target="../media/image37.wmf"/><Relationship Id="rId11" Type="http://schemas.openxmlformats.org/officeDocument/2006/relationships/image" Target="../media/image36.wmf"/><Relationship Id="rId10" Type="http://schemas.openxmlformats.org/officeDocument/2006/relationships/image" Target="../media/image35.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53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16.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tags" Target="../tags/tag85.x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 Id="rId3" Type="http://schemas.openxmlformats.org/officeDocument/2006/relationships/oleObject" Target="../embeddings/oleObject3.bin"/><Relationship Id="rId2" Type="http://schemas.openxmlformats.org/officeDocument/2006/relationships/image" Target="../media/image17.wmf"/><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20.wmf"/><Relationship Id="rId1"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21.wmf"/><Relationship Id="rId1"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1.xml"/><Relationship Id="rId2" Type="http://schemas.openxmlformats.org/officeDocument/2006/relationships/image" Target="../media/image24.jpeg"/><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2.xml"/><Relationship Id="rId7" Type="http://schemas.openxmlformats.org/officeDocument/2006/relationships/tags" Target="../tags/tag92.xml"/><Relationship Id="rId6" Type="http://schemas.openxmlformats.org/officeDocument/2006/relationships/image" Target="../media/image27.png"/><Relationship Id="rId5" Type="http://schemas.openxmlformats.org/officeDocument/2006/relationships/oleObject" Target="../embeddings/oleObject9.bin"/><Relationship Id="rId4" Type="http://schemas.openxmlformats.org/officeDocument/2006/relationships/image" Target="../media/image26.wmf"/><Relationship Id="rId3" Type="http://schemas.openxmlformats.org/officeDocument/2006/relationships/oleObject" Target="../embeddings/oleObject8.bin"/><Relationship Id="rId2" Type="http://schemas.openxmlformats.org/officeDocument/2006/relationships/image" Target="../media/image25.wmf"/><Relationship Id="rId1"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29.wmf"/><Relationship Id="rId7" Type="http://schemas.openxmlformats.org/officeDocument/2006/relationships/oleObject" Target="../embeddings/oleObject13.bin"/><Relationship Id="rId6" Type="http://schemas.openxmlformats.org/officeDocument/2006/relationships/image" Target="../media/image27.png"/><Relationship Id="rId5" Type="http://schemas.openxmlformats.org/officeDocument/2006/relationships/oleObject" Target="../embeddings/oleObject12.bin"/><Relationship Id="rId43" Type="http://schemas.openxmlformats.org/officeDocument/2006/relationships/vmlDrawing" Target="../drawings/vmlDrawing6.vml"/><Relationship Id="rId42" Type="http://schemas.openxmlformats.org/officeDocument/2006/relationships/slideLayout" Target="../slideLayouts/slideLayout2.xml"/><Relationship Id="rId41" Type="http://schemas.openxmlformats.org/officeDocument/2006/relationships/tags" Target="../tags/tag93.xml"/><Relationship Id="rId40" Type="http://schemas.openxmlformats.org/officeDocument/2006/relationships/oleObject" Target="../embeddings/oleObject30.bin"/><Relationship Id="rId4" Type="http://schemas.openxmlformats.org/officeDocument/2006/relationships/image" Target="../media/image26.wmf"/><Relationship Id="rId39" Type="http://schemas.openxmlformats.org/officeDocument/2006/relationships/image" Target="../media/image44.wmf"/><Relationship Id="rId38" Type="http://schemas.openxmlformats.org/officeDocument/2006/relationships/oleObject" Target="../embeddings/oleObject29.bin"/><Relationship Id="rId37" Type="http://schemas.openxmlformats.org/officeDocument/2006/relationships/image" Target="../media/image43.wmf"/><Relationship Id="rId36" Type="http://schemas.openxmlformats.org/officeDocument/2006/relationships/oleObject" Target="../embeddings/oleObject28.bin"/><Relationship Id="rId35" Type="http://schemas.openxmlformats.org/officeDocument/2006/relationships/image" Target="../media/image42.wmf"/><Relationship Id="rId34" Type="http://schemas.openxmlformats.org/officeDocument/2006/relationships/oleObject" Target="../embeddings/oleObject27.bin"/><Relationship Id="rId33" Type="http://schemas.openxmlformats.org/officeDocument/2006/relationships/oleObject" Target="../embeddings/oleObject26.bin"/><Relationship Id="rId32" Type="http://schemas.openxmlformats.org/officeDocument/2006/relationships/image" Target="../media/image41.wmf"/><Relationship Id="rId31" Type="http://schemas.openxmlformats.org/officeDocument/2006/relationships/oleObject" Target="../embeddings/oleObject25.bin"/><Relationship Id="rId30" Type="http://schemas.openxmlformats.org/officeDocument/2006/relationships/image" Target="../media/image40.wmf"/><Relationship Id="rId3" Type="http://schemas.openxmlformats.org/officeDocument/2006/relationships/oleObject" Target="../embeddings/oleObject11.bin"/><Relationship Id="rId29" Type="http://schemas.openxmlformats.org/officeDocument/2006/relationships/oleObject" Target="../embeddings/oleObject24.bin"/><Relationship Id="rId28" Type="http://schemas.openxmlformats.org/officeDocument/2006/relationships/image" Target="../media/image39.wmf"/><Relationship Id="rId27" Type="http://schemas.openxmlformats.org/officeDocument/2006/relationships/oleObject" Target="../embeddings/oleObject23.bin"/><Relationship Id="rId26" Type="http://schemas.openxmlformats.org/officeDocument/2006/relationships/image" Target="../media/image38.wmf"/><Relationship Id="rId25" Type="http://schemas.openxmlformats.org/officeDocument/2006/relationships/oleObject" Target="../embeddings/oleObject22.bin"/><Relationship Id="rId24" Type="http://schemas.openxmlformats.org/officeDocument/2006/relationships/image" Target="../media/image37.wmf"/><Relationship Id="rId23" Type="http://schemas.openxmlformats.org/officeDocument/2006/relationships/oleObject" Target="../embeddings/oleObject21.bin"/><Relationship Id="rId22" Type="http://schemas.openxmlformats.org/officeDocument/2006/relationships/image" Target="../media/image36.wmf"/><Relationship Id="rId21" Type="http://schemas.openxmlformats.org/officeDocument/2006/relationships/oleObject" Target="../embeddings/oleObject20.bin"/><Relationship Id="rId20" Type="http://schemas.openxmlformats.org/officeDocument/2006/relationships/image" Target="../media/image35.wmf"/><Relationship Id="rId2" Type="http://schemas.openxmlformats.org/officeDocument/2006/relationships/image" Target="../media/image28.wmf"/><Relationship Id="rId19" Type="http://schemas.openxmlformats.org/officeDocument/2006/relationships/oleObject" Target="../embeddings/oleObject19.bin"/><Relationship Id="rId18" Type="http://schemas.openxmlformats.org/officeDocument/2006/relationships/image" Target="../media/image34.wmf"/><Relationship Id="rId17" Type="http://schemas.openxmlformats.org/officeDocument/2006/relationships/oleObject" Target="../embeddings/oleObject18.bin"/><Relationship Id="rId16" Type="http://schemas.openxmlformats.org/officeDocument/2006/relationships/image" Target="../media/image33.wmf"/><Relationship Id="rId15" Type="http://schemas.openxmlformats.org/officeDocument/2006/relationships/oleObject" Target="../embeddings/oleObject17.bin"/><Relationship Id="rId14" Type="http://schemas.openxmlformats.org/officeDocument/2006/relationships/image" Target="../media/image32.wmf"/><Relationship Id="rId13" Type="http://schemas.openxmlformats.org/officeDocument/2006/relationships/oleObject" Target="../embeddings/oleObject16.bin"/><Relationship Id="rId12" Type="http://schemas.openxmlformats.org/officeDocument/2006/relationships/image" Target="../media/image31.wmf"/><Relationship Id="rId11" Type="http://schemas.openxmlformats.org/officeDocument/2006/relationships/oleObject" Target="../embeddings/oleObject15.bin"/><Relationship Id="rId10" Type="http://schemas.openxmlformats.org/officeDocument/2006/relationships/image" Target="../media/image30.wmf"/><Relationship Id="rId1"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tags" Target="../tags/tag9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50.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9.xml"/><Relationship Id="rId2" Type="http://schemas.openxmlformats.org/officeDocument/2006/relationships/image" Target="../media/image52.png"/><Relationship Id="rId1"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4.jpeg"/><Relationship Id="rId2" Type="http://schemas.openxmlformats.org/officeDocument/2006/relationships/tags" Target="../tags/tag6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8.GIF"/><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8925" y="2435225"/>
            <a:ext cx="11499215" cy="1420495"/>
          </a:xfrm>
          <a:prstGeom prst="rect">
            <a:avLst/>
          </a:prstGeom>
          <a:noFill/>
        </p:spPr>
        <p:txBody>
          <a:bodyPr wrap="none" rtlCol="0" anchor="t">
            <a:spAutoFit/>
          </a:bodyPr>
          <a:p>
            <a:pPr algn="ctr" eaLnBrk="1" hangingPunct="1">
              <a:lnSpc>
                <a:spcPct val="180000"/>
              </a:lnSpc>
            </a:pPr>
            <a:r>
              <a:rPr lang="zh-CN" altLang="en-US" sz="4800" dirty="0">
                <a:solidFill>
                  <a:srgbClr val="FF0000"/>
                </a:solidFill>
                <a:latin typeface="Times New Roman" panose="02020603050405020304" charset="0"/>
                <a:sym typeface="+mn-ea"/>
              </a:rPr>
              <a:t>请进入会议的同学修改名称（姓名</a:t>
            </a:r>
            <a:r>
              <a:rPr lang="en-US" altLang="zh-CN" sz="4800" dirty="0">
                <a:solidFill>
                  <a:srgbClr val="FF0000"/>
                </a:solidFill>
                <a:latin typeface="Times New Roman" panose="02020603050405020304" charset="0"/>
                <a:sym typeface="+mn-ea"/>
              </a:rPr>
              <a:t>+</a:t>
            </a:r>
            <a:r>
              <a:rPr lang="zh-CN" altLang="en-US" sz="4800" dirty="0">
                <a:solidFill>
                  <a:srgbClr val="FF0000"/>
                </a:solidFill>
                <a:latin typeface="Times New Roman" panose="02020603050405020304" charset="0"/>
                <a:sym typeface="+mn-ea"/>
              </a:rPr>
              <a:t>学号）</a:t>
            </a:r>
            <a:endParaRPr lang="zh-CN" altLang="en-US" sz="4800" dirty="0">
              <a:solidFill>
                <a:srgbClr val="FF0000"/>
              </a:solidFill>
              <a:latin typeface="Times New Roman" panose="02020603050405020304" charset="0"/>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14705" y="1542415"/>
            <a:ext cx="5063490" cy="3011170"/>
          </a:xfrm>
          <a:prstGeom prst="rect">
            <a:avLst/>
          </a:prstGeom>
        </p:spPr>
      </p:pic>
      <p:sp>
        <p:nvSpPr>
          <p:cNvPr id="2" name="标题 1"/>
          <p:cNvSpPr>
            <a:spLocks noGrp="1"/>
          </p:cNvSpPr>
          <p:nvPr>
            <p:ph type="title"/>
          </p:nvPr>
        </p:nvSpPr>
        <p:spPr/>
        <p:txBody>
          <a:bodyPr/>
          <a:p>
            <a:pPr algn="ctr"/>
            <a:r>
              <a:t>表面波与板波</a:t>
            </a:r>
          </a:p>
        </p:txBody>
      </p:sp>
      <p:pic>
        <p:nvPicPr>
          <p:cNvPr id="6" name="图片 5"/>
          <p:cNvPicPr>
            <a:picLocks noChangeAspect="1"/>
          </p:cNvPicPr>
          <p:nvPr/>
        </p:nvPicPr>
        <p:blipFill>
          <a:blip r:embed="rId2"/>
          <a:stretch>
            <a:fillRect/>
          </a:stretch>
        </p:blipFill>
        <p:spPr>
          <a:xfrm>
            <a:off x="7524750" y="1609725"/>
            <a:ext cx="3305175" cy="2877185"/>
          </a:xfrm>
          <a:prstGeom prst="rect">
            <a:avLst/>
          </a:prstGeom>
        </p:spPr>
      </p:pic>
      <p:cxnSp>
        <p:nvCxnSpPr>
          <p:cNvPr id="12" name="直接箭头连接符 11"/>
          <p:cNvCxnSpPr/>
          <p:nvPr/>
        </p:nvCxnSpPr>
        <p:spPr>
          <a:xfrm flipH="1">
            <a:off x="4267200" y="1190625"/>
            <a:ext cx="1000125" cy="828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029450" y="1295400"/>
            <a:ext cx="2085975" cy="171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t>超声波的类型</a:t>
            </a:r>
          </a:p>
        </p:txBody>
      </p:sp>
      <p:sp>
        <p:nvSpPr>
          <p:cNvPr id="5" name="标题 1"/>
          <p:cNvSpPr>
            <a:spLocks noGrp="1"/>
          </p:cNvSpPr>
          <p:nvPr/>
        </p:nvSpPr>
        <p:spPr>
          <a:xfrm>
            <a:off x="735400" y="1525975"/>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endParaRPr lang="en-US" altLang="zh-CN"/>
          </a:p>
        </p:txBody>
      </p:sp>
      <p:sp>
        <p:nvSpPr>
          <p:cNvPr id="35843" name="文本占位符 35842"/>
          <p:cNvSpPr>
            <a:spLocks noGrp="1"/>
          </p:cNvSpPr>
          <p:nvPr>
            <p:ph type="body" sz="half" idx="1"/>
          </p:nvPr>
        </p:nvSpPr>
        <p:spPr>
          <a:xfrm>
            <a:off x="1894205" y="1525905"/>
            <a:ext cx="8404225" cy="4194175"/>
          </a:xfrm>
        </p:spPr>
        <p:txBody>
          <a:bodyPr lIns="0" tIns="0" rIns="0" bIns="0">
            <a:normAutofit lnSpcReduction="20000"/>
          </a:bodyPr>
          <a:p>
            <a:pPr>
              <a:buClr>
                <a:srgbClr val="004880"/>
              </a:buClr>
              <a:buSzTx/>
              <a:buFontTx/>
            </a:pPr>
            <a:r>
              <a:rPr lang="zh-CN" altLang="en-US" sz="2200" b="1" dirty="0">
                <a:solidFill>
                  <a:schemeClr val="tx1"/>
                </a:solidFill>
              </a:rPr>
              <a:t>根据波阵面的形状分类</a:t>
            </a:r>
            <a:endParaRPr lang="zh-CN" altLang="en-US" sz="2200" b="1" dirty="0">
              <a:solidFill>
                <a:schemeClr val="tx1"/>
              </a:solidFill>
            </a:endParaRPr>
          </a:p>
          <a:p>
            <a:pPr>
              <a:buClr>
                <a:srgbClr val="004880"/>
              </a:buClr>
              <a:buSzTx/>
              <a:buFontTx/>
              <a:buNone/>
            </a:pPr>
            <a:endParaRPr lang="zh-CN" altLang="en-US" sz="2200" b="1" dirty="0">
              <a:solidFill>
                <a:schemeClr val="tx1"/>
              </a:solidFill>
            </a:endParaRPr>
          </a:p>
          <a:p>
            <a:pPr lvl="1">
              <a:buFont typeface="Arial" panose="020B0604020202020204" pitchFamily="34" charset="0"/>
            </a:pPr>
            <a:r>
              <a:rPr lang="zh-CN" altLang="en-US" sz="2000" b="1" dirty="0">
                <a:solidFill>
                  <a:schemeClr val="tx1"/>
                </a:solidFill>
              </a:rPr>
              <a:t>平面波：波平面为互相平行的平面形状的波</a:t>
            </a:r>
            <a:endParaRPr lang="zh-CN" altLang="en-US" sz="2000" b="1" dirty="0">
              <a:solidFill>
                <a:schemeClr val="tx1"/>
              </a:solidFill>
            </a:endParaRPr>
          </a:p>
          <a:p>
            <a:pPr lvl="1">
              <a:buFont typeface="Arial" panose="020B0604020202020204" pitchFamily="34" charset="0"/>
              <a:buNone/>
            </a:pPr>
            <a:endParaRPr lang="zh-CN" altLang="en-US" sz="2000" b="1" dirty="0">
              <a:solidFill>
                <a:schemeClr val="tx1"/>
              </a:solidFill>
            </a:endParaRPr>
          </a:p>
          <a:p>
            <a:pPr lvl="1">
              <a:buFont typeface="Arial" panose="020B0604020202020204" pitchFamily="34" charset="0"/>
            </a:pPr>
            <a:r>
              <a:rPr lang="zh-CN" altLang="en-US" sz="2000" b="1" dirty="0">
                <a:solidFill>
                  <a:schemeClr val="tx1"/>
                </a:solidFill>
              </a:rPr>
              <a:t>柱面波：波阵面为同轴圆柱面的波</a:t>
            </a:r>
            <a:endParaRPr lang="zh-CN" altLang="en-US" sz="2000" b="1" dirty="0">
              <a:solidFill>
                <a:schemeClr val="tx1"/>
              </a:solidFill>
            </a:endParaRPr>
          </a:p>
          <a:p>
            <a:pPr lvl="1">
              <a:buFont typeface="Arial" panose="020B0604020202020204" pitchFamily="34" charset="0"/>
              <a:buNone/>
            </a:pPr>
            <a:endParaRPr lang="zh-CN" altLang="en-US" sz="2000" b="1" dirty="0">
              <a:solidFill>
                <a:schemeClr val="tx1"/>
              </a:solidFill>
            </a:endParaRPr>
          </a:p>
          <a:p>
            <a:pPr lvl="1">
              <a:buFont typeface="Arial" panose="020B0604020202020204" pitchFamily="34" charset="0"/>
            </a:pPr>
            <a:r>
              <a:rPr lang="zh-CN" altLang="en-US" sz="2000" b="1" dirty="0">
                <a:solidFill>
                  <a:schemeClr val="tx1"/>
                </a:solidFill>
              </a:rPr>
              <a:t>球面波：波阵面为同心球面的波</a:t>
            </a:r>
            <a:endParaRPr lang="zh-CN" altLang="en-US" sz="2000" b="1" dirty="0">
              <a:solidFill>
                <a:schemeClr val="tx1"/>
              </a:solidFill>
            </a:endParaRPr>
          </a:p>
        </p:txBody>
      </p:sp>
      <p:pic>
        <p:nvPicPr>
          <p:cNvPr id="35847" name="内容占位符 35846" descr="16"/>
          <p:cNvPicPr>
            <a:picLocks noChangeAspect="1"/>
          </p:cNvPicPr>
          <p:nvPr/>
        </p:nvPicPr>
        <p:blipFill>
          <a:blip r:embed="rId1"/>
          <a:stretch>
            <a:fillRect/>
          </a:stretch>
        </p:blipFill>
        <p:spPr>
          <a:xfrm>
            <a:off x="9134475" y="2162175"/>
            <a:ext cx="2692400" cy="2020888"/>
          </a:xfrm>
          <a:prstGeom prst="rect">
            <a:avLst/>
          </a:prstGeom>
          <a:noFill/>
          <a:ln w="9525">
            <a:noFill/>
          </a:ln>
        </p:spPr>
      </p:pic>
      <p:pic>
        <p:nvPicPr>
          <p:cNvPr id="35848" name="内容占位符 35847" descr="17"/>
          <p:cNvPicPr>
            <a:picLocks noChangeAspect="1"/>
          </p:cNvPicPr>
          <p:nvPr/>
        </p:nvPicPr>
        <p:blipFill>
          <a:blip r:embed="rId2"/>
          <a:stretch>
            <a:fillRect/>
          </a:stretch>
        </p:blipFill>
        <p:spPr>
          <a:xfrm>
            <a:off x="2181225" y="4724400"/>
            <a:ext cx="2497138" cy="2065338"/>
          </a:xfrm>
          <a:prstGeom prst="rect">
            <a:avLst/>
          </a:prstGeom>
          <a:noFill/>
          <a:ln w="9525">
            <a:noFill/>
          </a:ln>
        </p:spPr>
      </p:pic>
      <p:pic>
        <p:nvPicPr>
          <p:cNvPr id="35849" name="图片 35848" descr="18"/>
          <p:cNvPicPr>
            <a:picLocks noChangeAspect="1"/>
          </p:cNvPicPr>
          <p:nvPr/>
        </p:nvPicPr>
        <p:blipFill>
          <a:blip r:embed="rId3"/>
          <a:stretch>
            <a:fillRect/>
          </a:stretch>
        </p:blipFill>
        <p:spPr>
          <a:xfrm>
            <a:off x="6448425" y="4485005"/>
            <a:ext cx="2305050" cy="2305050"/>
          </a:xfrm>
          <a:prstGeom prst="rect">
            <a:avLst/>
          </a:prstGeom>
          <a:noFill/>
          <a:ln w="9525">
            <a:noFill/>
          </a:ln>
        </p:spPr>
      </p:pic>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pPr algn="ctr"/>
            <a:r>
              <a:t>超声波的类型</a:t>
            </a:r>
          </a:p>
        </p:txBody>
      </p:sp>
      <p:pic>
        <p:nvPicPr>
          <p:cNvPr id="44040" name="内容占位符 44039" descr="19"/>
          <p:cNvPicPr>
            <a:picLocks noChangeAspect="1"/>
          </p:cNvPicPr>
          <p:nvPr>
            <p:ph sz="quarter" idx="2"/>
          </p:nvPr>
        </p:nvPicPr>
        <p:blipFill>
          <a:blip r:embed="rId1"/>
          <a:stretch>
            <a:fillRect/>
          </a:stretch>
        </p:blipFill>
        <p:spPr>
          <a:xfrm>
            <a:off x="9119235" y="1313815"/>
            <a:ext cx="2232025" cy="2087563"/>
          </a:xfrm>
        </p:spPr>
      </p:pic>
      <p:pic>
        <p:nvPicPr>
          <p:cNvPr id="44041" name="内容占位符 44040" descr="20"/>
          <p:cNvPicPr>
            <a:picLocks noChangeAspect="1"/>
          </p:cNvPicPr>
          <p:nvPr>
            <p:ph sz="quarter" idx="3"/>
          </p:nvPr>
        </p:nvPicPr>
        <p:blipFill>
          <a:blip r:embed="rId2"/>
          <a:stretch>
            <a:fillRect/>
          </a:stretch>
        </p:blipFill>
        <p:spPr>
          <a:xfrm>
            <a:off x="9278303" y="3760470"/>
            <a:ext cx="2211387" cy="2562225"/>
          </a:xfrm>
        </p:spPr>
      </p:pic>
      <p:sp>
        <p:nvSpPr>
          <p:cNvPr id="44035" name="文本占位符 44034"/>
          <p:cNvSpPr>
            <a:spLocks noGrp="1"/>
          </p:cNvSpPr>
          <p:nvPr>
            <p:ph type="body" sz="half" idx="1"/>
          </p:nvPr>
        </p:nvSpPr>
        <p:spPr>
          <a:xfrm>
            <a:off x="608330" y="1694180"/>
            <a:ext cx="8670290" cy="4194175"/>
          </a:xfrm>
        </p:spPr>
        <p:txBody>
          <a:bodyPr lIns="0" tIns="0" rIns="0" bIns="0"/>
          <a:p>
            <a:pPr>
              <a:buClr>
                <a:srgbClr val="004880"/>
              </a:buClr>
              <a:buSzTx/>
              <a:buFontTx/>
            </a:pPr>
            <a:r>
              <a:rPr lang="zh-CN" altLang="en-US" sz="2200" b="1" dirty="0">
                <a:solidFill>
                  <a:schemeClr val="tx1"/>
                </a:solidFill>
              </a:rPr>
              <a:t>根据振动的持续时间分类</a:t>
            </a:r>
            <a:endParaRPr lang="zh-CN" altLang="en-US" sz="2200" b="1" dirty="0">
              <a:solidFill>
                <a:schemeClr val="tx1"/>
              </a:solidFill>
            </a:endParaRPr>
          </a:p>
          <a:p>
            <a:pPr>
              <a:buClr>
                <a:srgbClr val="004880"/>
              </a:buClr>
              <a:buSzTx/>
              <a:buFontTx/>
              <a:buNone/>
            </a:pPr>
            <a:endParaRPr lang="zh-CN" altLang="en-US" sz="2200" b="1" dirty="0">
              <a:solidFill>
                <a:schemeClr val="tx1"/>
              </a:solidFill>
            </a:endParaRPr>
          </a:p>
          <a:p>
            <a:pPr lvl="1">
              <a:buFont typeface="Arial" panose="020B0604020202020204" pitchFamily="34" charset="0"/>
            </a:pPr>
            <a:r>
              <a:rPr lang="zh-CN" altLang="en-US" sz="2400" b="1" dirty="0">
                <a:solidFill>
                  <a:schemeClr val="tx1"/>
                </a:solidFill>
              </a:rPr>
              <a:t>连续波：波源持续不断的振动所辐射的波</a:t>
            </a:r>
            <a:endParaRPr lang="zh-CN" altLang="en-US" sz="2400" b="1" dirty="0">
              <a:solidFill>
                <a:schemeClr val="tx1"/>
              </a:solidFill>
            </a:endParaRPr>
          </a:p>
          <a:p>
            <a:pPr lvl="1">
              <a:buFont typeface="Arial" panose="020B0604020202020204" pitchFamily="34" charset="0"/>
              <a:buNone/>
            </a:pPr>
            <a:endParaRPr lang="zh-CN" altLang="en-US" sz="2400" b="1" dirty="0">
              <a:solidFill>
                <a:schemeClr val="tx1"/>
              </a:solidFill>
            </a:endParaRPr>
          </a:p>
          <a:p>
            <a:pPr lvl="1">
              <a:buFont typeface="Arial" panose="020B0604020202020204" pitchFamily="34" charset="0"/>
            </a:pPr>
            <a:r>
              <a:rPr lang="zh-CN" altLang="en-US" sz="2400" b="1" dirty="0">
                <a:solidFill>
                  <a:schemeClr val="tx1"/>
                </a:solidFill>
              </a:rPr>
              <a:t>脉冲波：波源振动间歇辐射的波</a:t>
            </a:r>
            <a:endParaRPr lang="zh-CN" altLang="en-US" sz="2400" b="1" dirty="0">
              <a:solidFill>
                <a:schemeClr val="tx1"/>
              </a:solidFill>
            </a:endParaRPr>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文本占位符 43010"/>
          <p:cNvSpPr>
            <a:spLocks noGrp="1"/>
          </p:cNvSpPr>
          <p:nvPr>
            <p:ph type="body" idx="1"/>
          </p:nvPr>
        </p:nvSpPr>
        <p:spPr>
          <a:xfrm>
            <a:off x="457200" y="1125855"/>
            <a:ext cx="10645140" cy="5334000"/>
          </a:xfrm>
        </p:spPr>
        <p:txBody>
          <a:bodyPr/>
          <a:p>
            <a:pPr lvl="1">
              <a:spcAft>
                <a:spcPct val="40000"/>
              </a:spcAft>
            </a:pPr>
            <a:r>
              <a:rPr lang="en-US" altLang="zh-CN" sz="2000" b="1" dirty="0">
                <a:solidFill>
                  <a:schemeClr val="tx1"/>
                </a:solidFill>
                <a:latin typeface="黑体" panose="02010609060101010101" charset="-122"/>
                <a:ea typeface="黑体" panose="02010609060101010101" charset="-122"/>
                <a:cs typeface="黑体" panose="02010609060101010101" charset="-122"/>
              </a:rPr>
              <a:t>     </a:t>
            </a:r>
            <a:r>
              <a:rPr lang="zh-CN" altLang="en-US" sz="2000" b="1" dirty="0">
                <a:solidFill>
                  <a:schemeClr val="tx1"/>
                </a:solidFill>
                <a:latin typeface="黑体" panose="02010609060101010101" charset="-122"/>
                <a:ea typeface="黑体" panose="02010609060101010101" charset="-122"/>
                <a:cs typeface="黑体" panose="02010609060101010101" charset="-122"/>
              </a:rPr>
              <a:t>声波在单位时间内传播的距离称声速，用</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表示。声速</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与质点振动速度</a:t>
            </a:r>
            <a:r>
              <a:rPr lang="en-US" altLang="zh-CN" sz="2000" b="1" dirty="0">
                <a:solidFill>
                  <a:schemeClr val="tx1"/>
                </a:solidFill>
                <a:latin typeface="黑体" panose="02010609060101010101" charset="-122"/>
                <a:ea typeface="黑体" panose="02010609060101010101" charset="-122"/>
                <a:cs typeface="黑体" panose="02010609060101010101" charset="-122"/>
              </a:rPr>
              <a:t>v</a:t>
            </a:r>
            <a:r>
              <a:rPr lang="zh-CN" altLang="en-US" sz="2000" b="1" dirty="0">
                <a:solidFill>
                  <a:schemeClr val="tx1"/>
                </a:solidFill>
                <a:latin typeface="黑体" panose="02010609060101010101" charset="-122"/>
                <a:ea typeface="黑体" panose="02010609060101010101" charset="-122"/>
                <a:cs typeface="黑体" panose="02010609060101010101" charset="-122"/>
              </a:rPr>
              <a:t>是不同的。</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与以下因素有关：</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a:p>
            <a:pPr lvl="1">
              <a:spcAft>
                <a:spcPct val="30000"/>
              </a:spcAft>
            </a:pPr>
            <a:r>
              <a:rPr lang="zh-CN" altLang="en-US" sz="2000" b="1" dirty="0">
                <a:solidFill>
                  <a:schemeClr val="tx1"/>
                </a:solidFill>
                <a:latin typeface="黑体" panose="02010609060101010101" charset="-122"/>
                <a:ea typeface="黑体" panose="02010609060101010101" charset="-122"/>
                <a:cs typeface="黑体" panose="02010609060101010101" charset="-122"/>
              </a:rPr>
              <a:t>  （</a:t>
            </a:r>
            <a:r>
              <a:rPr lang="en-US" altLang="zh-CN" sz="2000" b="1" dirty="0">
                <a:solidFill>
                  <a:schemeClr val="tx1"/>
                </a:solidFill>
                <a:latin typeface="黑体" panose="02010609060101010101" charset="-122"/>
                <a:ea typeface="黑体" panose="02010609060101010101" charset="-122"/>
                <a:cs typeface="黑体" panose="02010609060101010101" charset="-122"/>
              </a:rPr>
              <a:t>1</a:t>
            </a:r>
            <a:r>
              <a:rPr lang="zh-CN" altLang="en-US" sz="2000" b="1" dirty="0">
                <a:solidFill>
                  <a:schemeClr val="tx1"/>
                </a:solidFill>
                <a:latin typeface="黑体" panose="02010609060101010101" charset="-122"/>
                <a:ea typeface="黑体" panose="02010609060101010101" charset="-122"/>
                <a:cs typeface="黑体" panose="02010609060101010101" charset="-122"/>
              </a:rPr>
              <a:t>）</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与波类型有关。横波</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＞纵波</a:t>
            </a:r>
            <a:r>
              <a:rPr lang="en-US" altLang="zh-CN" sz="2000" b="1">
                <a:solidFill>
                  <a:schemeClr val="tx1"/>
                </a:solidFill>
                <a:latin typeface="黑体" panose="02010609060101010101" charset="-122"/>
                <a:ea typeface="黑体" panose="02010609060101010101" charset="-122"/>
                <a:cs typeface="黑体" panose="02010609060101010101" charset="-122"/>
              </a:rPr>
              <a:t>c</a:t>
            </a:r>
            <a:r>
              <a:rPr lang="zh-CN" altLang="en-US" sz="2000" b="1">
                <a:solidFill>
                  <a:schemeClr val="tx1"/>
                </a:solidFill>
                <a:latin typeface="黑体" panose="02010609060101010101" charset="-122"/>
                <a:ea typeface="黑体" panose="02010609060101010101" charset="-122"/>
                <a:cs typeface="黑体" panose="02010609060101010101" charset="-122"/>
              </a:rPr>
              <a:t>。</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lvl="1"/>
            <a:r>
              <a:rPr lang="zh-CN" altLang="en-US" sz="2000" b="1" dirty="0">
                <a:solidFill>
                  <a:schemeClr val="tx1"/>
                </a:solidFill>
                <a:latin typeface="黑体" panose="02010609060101010101" charset="-122"/>
                <a:ea typeface="黑体" panose="02010609060101010101" charset="-122"/>
                <a:cs typeface="黑体" panose="02010609060101010101" charset="-122"/>
              </a:rPr>
              <a:t>  （</a:t>
            </a:r>
            <a:r>
              <a:rPr lang="en-US" altLang="zh-CN" sz="2000" b="1" dirty="0">
                <a:solidFill>
                  <a:schemeClr val="tx1"/>
                </a:solidFill>
                <a:latin typeface="黑体" panose="02010609060101010101" charset="-122"/>
                <a:ea typeface="黑体" panose="02010609060101010101" charset="-122"/>
                <a:cs typeface="黑体" panose="02010609060101010101" charset="-122"/>
              </a:rPr>
              <a:t>2</a:t>
            </a:r>
            <a:r>
              <a:rPr lang="zh-CN" altLang="en-US" sz="2000" b="1" dirty="0">
                <a:solidFill>
                  <a:schemeClr val="tx1"/>
                </a:solidFill>
                <a:latin typeface="黑体" panose="02010609060101010101" charset="-122"/>
                <a:ea typeface="黑体" panose="02010609060101010101" charset="-122"/>
                <a:cs typeface="黑体" panose="02010609060101010101" charset="-122"/>
              </a:rPr>
              <a:t>）在流体与气体介质中（平面纵波）：</a:t>
            </a:r>
            <a:r>
              <a:rPr lang="zh-CN" altLang="en-US" sz="2000" b="1">
                <a:solidFill>
                  <a:schemeClr val="tx1"/>
                </a:solidFill>
                <a:latin typeface="黑体" panose="02010609060101010101" charset="-122"/>
                <a:ea typeface="黑体" panose="02010609060101010101" charset="-122"/>
                <a:cs typeface="黑体" panose="02010609060101010101" charset="-122"/>
              </a:rPr>
              <a:t>      </a:t>
            </a:r>
            <a:endParaRPr lang="zh-CN" altLang="en-US" sz="2000" b="1" baseline="40000">
              <a:solidFill>
                <a:schemeClr val="tx1"/>
              </a:solidFill>
              <a:latin typeface="黑体" panose="02010609060101010101" charset="-122"/>
              <a:ea typeface="黑体" panose="02010609060101010101" charset="-122"/>
              <a:cs typeface="黑体" panose="02010609060101010101" charset="-122"/>
            </a:endParaRPr>
          </a:p>
          <a:p>
            <a:pPr lvl="1"/>
            <a:r>
              <a:rPr lang="zh-CN" altLang="en-US" sz="2000" b="1" baseline="40000">
                <a:solidFill>
                  <a:schemeClr val="tx1"/>
                </a:solidFill>
                <a:latin typeface="黑体" panose="02010609060101010101" charset="-122"/>
                <a:ea typeface="黑体" panose="02010609060101010101" charset="-122"/>
                <a:cs typeface="黑体" panose="02010609060101010101" charset="-122"/>
              </a:rPr>
              <a:t>   　       </a:t>
            </a:r>
            <a:r>
              <a:rPr lang="en-US" altLang="zh-CN" sz="2000" b="1" dirty="0">
                <a:solidFill>
                  <a:schemeClr val="tx1"/>
                </a:solidFill>
                <a:latin typeface="黑体" panose="02010609060101010101" charset="-122"/>
                <a:ea typeface="黑体" panose="02010609060101010101" charset="-122"/>
                <a:cs typeface="黑体" panose="02010609060101010101" charset="-122"/>
              </a:rPr>
              <a:t>B</a:t>
            </a:r>
            <a:r>
              <a:rPr lang="zh-CN" altLang="en-US" sz="2000" b="1" dirty="0">
                <a:solidFill>
                  <a:schemeClr val="tx1"/>
                </a:solidFill>
                <a:latin typeface="黑体" panose="02010609060101010101" charset="-122"/>
                <a:ea typeface="黑体" panose="02010609060101010101" charset="-122"/>
                <a:cs typeface="黑体" panose="02010609060101010101" charset="-122"/>
              </a:rPr>
              <a:t>－介质的体积弹性系数</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a:p>
            <a:pPr lvl="1"/>
            <a:r>
              <a:rPr lang="zh-CN" altLang="en-US" sz="2000" b="1" dirty="0">
                <a:solidFill>
                  <a:schemeClr val="tx1"/>
                </a:solidFill>
                <a:latin typeface="黑体" panose="02010609060101010101" charset="-122"/>
                <a:ea typeface="黑体" panose="02010609060101010101" charset="-122"/>
                <a:cs typeface="黑体" panose="02010609060101010101" charset="-122"/>
              </a:rPr>
              <a:t>  　   </a:t>
            </a:r>
            <a:r>
              <a:rPr lang="en-US" altLang="zh-CN" sz="2000" b="1" dirty="0">
                <a:solidFill>
                  <a:schemeClr val="tx1"/>
                </a:solidFill>
                <a:latin typeface="黑体" panose="02010609060101010101" charset="-122"/>
                <a:ea typeface="黑体" panose="02010609060101010101" charset="-122"/>
                <a:cs typeface="黑体" panose="02010609060101010101" charset="-122"/>
              </a:rPr>
              <a:t>ρ</a:t>
            </a:r>
            <a:r>
              <a:rPr lang="zh-CN" altLang="en-US" sz="2000" b="1" dirty="0">
                <a:solidFill>
                  <a:schemeClr val="tx1"/>
                </a:solidFill>
                <a:latin typeface="黑体" panose="02010609060101010101" charset="-122"/>
                <a:ea typeface="黑体" panose="02010609060101010101" charset="-122"/>
                <a:cs typeface="黑体" panose="02010609060101010101" charset="-122"/>
              </a:rPr>
              <a:t>－介质的密度</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a:p>
            <a:pPr lvl="1">
              <a:spcBef>
                <a:spcPct val="40000"/>
              </a:spcBef>
            </a:pPr>
            <a:r>
              <a:rPr lang="zh-CN" altLang="en-US" sz="2000" b="1" dirty="0">
                <a:solidFill>
                  <a:schemeClr val="tx1"/>
                </a:solidFill>
                <a:latin typeface="黑体" panose="02010609060101010101" charset="-122"/>
                <a:ea typeface="黑体" panose="02010609060101010101" charset="-122"/>
                <a:cs typeface="黑体" panose="02010609060101010101" charset="-122"/>
              </a:rPr>
              <a:t>  （</a:t>
            </a:r>
            <a:r>
              <a:rPr lang="en-US" altLang="zh-CN" sz="2000" b="1" dirty="0">
                <a:solidFill>
                  <a:schemeClr val="tx1"/>
                </a:solidFill>
                <a:latin typeface="黑体" panose="02010609060101010101" charset="-122"/>
                <a:ea typeface="黑体" panose="02010609060101010101" charset="-122"/>
                <a:cs typeface="黑体" panose="02010609060101010101" charset="-122"/>
              </a:rPr>
              <a:t>3</a:t>
            </a:r>
            <a:r>
              <a:rPr lang="zh-CN" altLang="en-US" sz="2000" b="1" dirty="0">
                <a:solidFill>
                  <a:schemeClr val="tx1"/>
                </a:solidFill>
                <a:latin typeface="黑体" panose="02010609060101010101" charset="-122"/>
                <a:ea typeface="黑体" panose="02010609060101010101" charset="-122"/>
                <a:cs typeface="黑体" panose="02010609060101010101" charset="-122"/>
              </a:rPr>
              <a:t>）</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与温度有关</a:t>
            </a:r>
            <a:r>
              <a:rPr lang="en-US" altLang="zh-CN" sz="2000" b="1">
                <a:solidFill>
                  <a:schemeClr val="tx1"/>
                </a:solidFill>
                <a:latin typeface="黑体" panose="02010609060101010101" charset="-122"/>
                <a:ea typeface="黑体" panose="02010609060101010101" charset="-122"/>
                <a:cs typeface="黑体" panose="02010609060101010101" charset="-122"/>
              </a:rPr>
              <a:t>——</a:t>
            </a:r>
            <a:r>
              <a:rPr lang="zh-CN" altLang="en-US" sz="2000" b="1" dirty="0">
                <a:solidFill>
                  <a:schemeClr val="tx1"/>
                </a:solidFill>
                <a:latin typeface="黑体" panose="02010609060101010101" charset="-122"/>
                <a:ea typeface="黑体" panose="02010609060101010101" charset="-122"/>
                <a:cs typeface="黑体" panose="02010609060101010101" charset="-122"/>
              </a:rPr>
              <a:t>因</a:t>
            </a:r>
            <a:r>
              <a:rPr lang="en-US" altLang="zh-CN" sz="2000" b="1" dirty="0">
                <a:solidFill>
                  <a:schemeClr val="tx1"/>
                </a:solidFill>
                <a:latin typeface="黑体" panose="02010609060101010101" charset="-122"/>
                <a:ea typeface="黑体" panose="02010609060101010101" charset="-122"/>
                <a:cs typeface="黑体" panose="02010609060101010101" charset="-122"/>
              </a:rPr>
              <a:t>B</a:t>
            </a:r>
            <a:r>
              <a:rPr lang="zh-CN" altLang="en-US" sz="2000" b="1" dirty="0">
                <a:solidFill>
                  <a:schemeClr val="tx1"/>
                </a:solidFill>
                <a:latin typeface="黑体" panose="02010609060101010101" charset="-122"/>
                <a:ea typeface="黑体" panose="02010609060101010101" charset="-122"/>
                <a:cs typeface="黑体" panose="02010609060101010101" charset="-122"/>
              </a:rPr>
              <a:t>与温度有关。</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a:p>
            <a:pPr lvl="1"/>
            <a:r>
              <a:rPr lang="zh-CN" altLang="en-US" sz="2000" b="1" dirty="0">
                <a:solidFill>
                  <a:schemeClr val="tx1"/>
                </a:solidFill>
                <a:latin typeface="黑体" panose="02010609060101010101" charset="-122"/>
                <a:ea typeface="黑体" panose="02010609060101010101" charset="-122"/>
                <a:cs typeface="黑体" panose="02010609060101010101" charset="-122"/>
              </a:rPr>
              <a:t>       如：空气中一定温度内每升高</a:t>
            </a:r>
            <a:r>
              <a:rPr lang="en-US" altLang="zh-CN" sz="2000" b="1" dirty="0">
                <a:solidFill>
                  <a:schemeClr val="tx1"/>
                </a:solidFill>
                <a:latin typeface="黑体" panose="02010609060101010101" charset="-122"/>
                <a:ea typeface="黑体" panose="02010609060101010101" charset="-122"/>
                <a:cs typeface="黑体" panose="02010609060101010101" charset="-122"/>
              </a:rPr>
              <a:t>1℃</a:t>
            </a:r>
            <a:r>
              <a:rPr lang="zh-CN" altLang="en-US" sz="2000" b="1" dirty="0">
                <a:solidFill>
                  <a:schemeClr val="tx1"/>
                </a:solidFill>
                <a:latin typeface="黑体" panose="02010609060101010101" charset="-122"/>
                <a:ea typeface="黑体" panose="02010609060101010101" charset="-122"/>
                <a:cs typeface="黑体" panose="02010609060101010101" charset="-122"/>
              </a:rPr>
              <a:t>，声速约增加</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a:p>
            <a:pPr lvl="1"/>
            <a:r>
              <a:rPr lang="zh-CN" altLang="en-US" sz="2000" b="1" dirty="0">
                <a:solidFill>
                  <a:schemeClr val="tx1"/>
                </a:solidFill>
                <a:latin typeface="黑体" panose="02010609060101010101" charset="-122"/>
                <a:ea typeface="黑体" panose="02010609060101010101" charset="-122"/>
                <a:cs typeface="黑体" panose="02010609060101010101" charset="-122"/>
              </a:rPr>
              <a:t>           </a:t>
            </a:r>
            <a:r>
              <a:rPr lang="en-US" altLang="zh-CN" sz="2000" b="1">
                <a:solidFill>
                  <a:schemeClr val="tx1"/>
                </a:solidFill>
                <a:latin typeface="黑体" panose="02010609060101010101" charset="-122"/>
                <a:ea typeface="黑体" panose="02010609060101010101" charset="-122"/>
                <a:cs typeface="黑体" panose="02010609060101010101" charset="-122"/>
              </a:rPr>
              <a:t>0.6m/S</a:t>
            </a:r>
            <a:r>
              <a:rPr lang="zh-CN" altLang="en-US" sz="2000" b="1">
                <a:solidFill>
                  <a:schemeClr val="tx1"/>
                </a:solidFill>
                <a:latin typeface="黑体" panose="02010609060101010101" charset="-122"/>
                <a:ea typeface="黑体" panose="02010609060101010101" charset="-122"/>
                <a:cs typeface="黑体" panose="02010609060101010101" charset="-122"/>
              </a:rPr>
              <a:t>。</a:t>
            </a:r>
            <a:endParaRPr lang="zh-CN" altLang="en-US" sz="2000" b="1">
              <a:solidFill>
                <a:schemeClr val="tx1"/>
              </a:solidFill>
              <a:latin typeface="黑体" panose="02010609060101010101" charset="-122"/>
              <a:ea typeface="黑体" panose="02010609060101010101" charset="-122"/>
              <a:cs typeface="黑体" panose="02010609060101010101" charset="-122"/>
            </a:endParaRPr>
          </a:p>
          <a:p>
            <a:pPr lvl="1"/>
            <a:r>
              <a:rPr lang="zh-CN" altLang="en-US" sz="2000" b="1" dirty="0">
                <a:solidFill>
                  <a:schemeClr val="tx1"/>
                </a:solidFill>
                <a:latin typeface="黑体" panose="02010609060101010101" charset="-122"/>
                <a:ea typeface="黑体" panose="02010609060101010101" charset="-122"/>
                <a:cs typeface="黑体" panose="02010609060101010101" charset="-122"/>
              </a:rPr>
              <a:t>  （</a:t>
            </a:r>
            <a:r>
              <a:rPr lang="en-US" altLang="zh-CN" sz="2000" b="1" dirty="0">
                <a:solidFill>
                  <a:schemeClr val="tx1"/>
                </a:solidFill>
                <a:latin typeface="黑体" panose="02010609060101010101" charset="-122"/>
                <a:ea typeface="黑体" panose="02010609060101010101" charset="-122"/>
                <a:cs typeface="黑体" panose="02010609060101010101" charset="-122"/>
              </a:rPr>
              <a:t>4</a:t>
            </a:r>
            <a:r>
              <a:rPr lang="zh-CN" altLang="en-US" sz="2000" b="1" dirty="0">
                <a:solidFill>
                  <a:schemeClr val="tx1"/>
                </a:solidFill>
                <a:latin typeface="黑体" panose="02010609060101010101" charset="-122"/>
                <a:ea typeface="黑体" panose="02010609060101010101" charset="-122"/>
                <a:cs typeface="黑体" panose="02010609060101010101" charset="-122"/>
              </a:rPr>
              <a:t>）</a:t>
            </a:r>
            <a:r>
              <a:rPr lang="en-US" altLang="zh-CN" sz="2000" b="1" dirty="0">
                <a:solidFill>
                  <a:schemeClr val="tx1"/>
                </a:solidFill>
                <a:latin typeface="黑体" panose="02010609060101010101" charset="-122"/>
                <a:ea typeface="黑体" panose="02010609060101010101" charset="-122"/>
                <a:cs typeface="黑体" panose="02010609060101010101" charset="-122"/>
              </a:rPr>
              <a:t>c</a:t>
            </a:r>
            <a:r>
              <a:rPr lang="zh-CN" altLang="en-US" sz="2000" b="1" dirty="0">
                <a:solidFill>
                  <a:schemeClr val="tx1"/>
                </a:solidFill>
                <a:latin typeface="黑体" panose="02010609060101010101" charset="-122"/>
                <a:ea typeface="黑体" panose="02010609060101010101" charset="-122"/>
                <a:cs typeface="黑体" panose="02010609060101010101" charset="-122"/>
              </a:rPr>
              <a:t>与频率无关，即无频散（色散）现象。</a:t>
            </a:r>
            <a:endParaRPr lang="zh-CN" altLang="en-US" sz="2000" b="1" dirty="0">
              <a:solidFill>
                <a:schemeClr val="tx1"/>
              </a:solidFill>
              <a:latin typeface="黑体" panose="02010609060101010101" charset="-122"/>
              <a:ea typeface="黑体" panose="02010609060101010101" charset="-122"/>
              <a:cs typeface="黑体" panose="02010609060101010101" charset="-122"/>
            </a:endParaRPr>
          </a:p>
        </p:txBody>
      </p:sp>
      <p:sp>
        <p:nvSpPr>
          <p:cNvPr id="4" name="标题 3"/>
          <p:cNvSpPr/>
          <p:nvPr>
            <p:ph type="title"/>
          </p:nvPr>
        </p:nvSpPr>
        <p:spPr/>
        <p:txBody>
          <a:bodyPr/>
          <a:p>
            <a:pPr algn="ctr"/>
            <a:r>
              <a:rPr lang="zh-CN" altLang="en-US"/>
              <a:t>声速</a:t>
            </a:r>
            <a:endParaRPr lang="zh-CN" altLang="en-US"/>
          </a:p>
        </p:txBody>
      </p:sp>
      <p:graphicFrame>
        <p:nvGraphicFramePr>
          <p:cNvPr id="36874" name="对象 36873"/>
          <p:cNvGraphicFramePr/>
          <p:nvPr/>
        </p:nvGraphicFramePr>
        <p:xfrm>
          <a:off x="6690360" y="2430939"/>
          <a:ext cx="919480" cy="986790"/>
        </p:xfrm>
        <a:graphic>
          <a:graphicData uri="http://schemas.openxmlformats.org/presentationml/2006/ole">
            <mc:AlternateContent xmlns:mc="http://schemas.openxmlformats.org/markup-compatibility/2006">
              <mc:Choice xmlns:v="urn:schemas-microsoft-com:vml" Requires="v">
                <p:oleObj spid="_x0000_s3076" name="" r:id="rId1" imgW="508000" imgH="469900" progId="Equation.3">
                  <p:embed/>
                </p:oleObj>
              </mc:Choice>
              <mc:Fallback>
                <p:oleObj name="" r:id="rId1" imgW="508000" imgH="469900" progId="Equation.3">
                  <p:embed/>
                  <p:pic>
                    <p:nvPicPr>
                      <p:cNvPr id="0" name="图片 3075"/>
                      <p:cNvPicPr/>
                      <p:nvPr/>
                    </p:nvPicPr>
                    <p:blipFill>
                      <a:blip r:embed="rId2"/>
                      <a:stretch>
                        <a:fillRect/>
                      </a:stretch>
                    </p:blipFill>
                    <p:spPr>
                      <a:xfrm>
                        <a:off x="6690360" y="2430939"/>
                        <a:ext cx="919480" cy="986790"/>
                      </a:xfrm>
                      <a:prstGeom prst="rect">
                        <a:avLst/>
                      </a:prstGeom>
                      <a:noFill/>
                      <a:ln w="38100">
                        <a:miter/>
                      </a:ln>
                    </p:spPr>
                  </p:pic>
                </p:oleObj>
              </mc:Fallback>
            </mc:AlternateContent>
          </a:graphicData>
        </a:graphic>
      </p:graphicFrame>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pPr algn="ctr"/>
            <a:r>
              <a:rPr lang="zh-CN" altLang="en-US"/>
              <a:t>超声波在固体中的传播速度</a:t>
            </a:r>
            <a:endParaRPr lang="zh-CN" altLang="en-US"/>
          </a:p>
        </p:txBody>
      </p:sp>
      <p:sp>
        <p:nvSpPr>
          <p:cNvPr id="5" name="文本占位符 4"/>
          <p:cNvSpPr>
            <a:spLocks noGrp="1"/>
          </p:cNvSpPr>
          <p:nvPr>
            <p:ph type="body" sz="half" idx="1"/>
          </p:nvPr>
        </p:nvSpPr>
        <p:spPr>
          <a:xfrm>
            <a:off x="342900" y="1275080"/>
            <a:ext cx="10520045" cy="3733800"/>
          </a:xfrm>
        </p:spPr>
        <p:txBody>
          <a:bodyPr lIns="0" tIns="0" rIns="0" bIns="0">
            <a:noAutofit/>
          </a:bodyPr>
          <a:p>
            <a:pPr marL="609600" indent="-609600">
              <a:lnSpc>
                <a:spcPct val="85000"/>
              </a:lnSpc>
              <a:buClr>
                <a:srgbClr val="004880"/>
              </a:buClr>
              <a:buSzTx/>
              <a:buFontTx/>
              <a:buNone/>
            </a:pPr>
            <a:r>
              <a:rPr lang="en-US" altLang="zh-CN" sz="2300" b="1" dirty="0">
                <a:solidFill>
                  <a:schemeClr val="tx1"/>
                </a:solidFill>
                <a:latin typeface="黑体" panose="02010609060101010101" charset="-122"/>
                <a:ea typeface="黑体" panose="02010609060101010101" charset="-122"/>
                <a:cs typeface="黑体" panose="02010609060101010101" charset="-122"/>
              </a:rPr>
              <a:t>       </a:t>
            </a:r>
            <a:r>
              <a:rPr lang="zh-CN" altLang="en-US" sz="2300" b="1" dirty="0">
                <a:solidFill>
                  <a:schemeClr val="tx1"/>
                </a:solidFill>
                <a:latin typeface="黑体" panose="02010609060101010101" charset="-122"/>
                <a:ea typeface="黑体" panose="02010609060101010101" charset="-122"/>
                <a:cs typeface="黑体" panose="02010609060101010101" charset="-122"/>
              </a:rPr>
              <a:t>传播速度与介质的弹性模量（可压缩性系数）和密度有关</a:t>
            </a: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r>
              <a:rPr lang="zh-CN" altLang="en-US" sz="2300" b="1" dirty="0">
                <a:solidFill>
                  <a:schemeClr val="tx1"/>
                </a:solidFill>
                <a:latin typeface="黑体" panose="02010609060101010101" charset="-122"/>
                <a:ea typeface="黑体" panose="02010609060101010101" charset="-122"/>
                <a:cs typeface="黑体" panose="02010609060101010101" charset="-122"/>
              </a:rPr>
              <a:t>            纵波：</a:t>
            </a: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r>
              <a:rPr lang="zh-CN" altLang="en-US" sz="2300" b="1" dirty="0">
                <a:solidFill>
                  <a:schemeClr val="tx1"/>
                </a:solidFill>
                <a:latin typeface="黑体" panose="02010609060101010101" charset="-122"/>
                <a:ea typeface="黑体" panose="02010609060101010101" charset="-122"/>
                <a:cs typeface="黑体" panose="02010609060101010101" charset="-122"/>
              </a:rPr>
              <a:t>                                   </a:t>
            </a: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r>
              <a:rPr lang="zh-CN" altLang="en-US" sz="2300" b="1" dirty="0">
                <a:solidFill>
                  <a:schemeClr val="tx1"/>
                </a:solidFill>
                <a:latin typeface="黑体" panose="02010609060101010101" charset="-122"/>
                <a:ea typeface="黑体" panose="02010609060101010101" charset="-122"/>
                <a:cs typeface="黑体" panose="02010609060101010101" charset="-122"/>
              </a:rPr>
              <a:t>                                   </a:t>
            </a: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r>
              <a:rPr lang="zh-CN" altLang="en-US" sz="2300" b="1" dirty="0">
                <a:solidFill>
                  <a:schemeClr val="tx1"/>
                </a:solidFill>
                <a:latin typeface="黑体" panose="02010609060101010101" charset="-122"/>
                <a:ea typeface="黑体" panose="02010609060101010101" charset="-122"/>
                <a:cs typeface="黑体" panose="02010609060101010101" charset="-122"/>
              </a:rPr>
              <a:t>            横波：</a:t>
            </a: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r>
              <a:rPr lang="zh-CN" altLang="en-US" sz="2300" b="1" dirty="0">
                <a:solidFill>
                  <a:schemeClr val="tx1"/>
                </a:solidFill>
                <a:latin typeface="黑体" panose="02010609060101010101" charset="-122"/>
                <a:ea typeface="黑体" panose="02010609060101010101" charset="-122"/>
                <a:cs typeface="黑体" panose="02010609060101010101" charset="-122"/>
              </a:rPr>
              <a:t>            表面波：</a:t>
            </a: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a:p>
            <a:pPr marL="609600" indent="-609600">
              <a:lnSpc>
                <a:spcPct val="85000"/>
              </a:lnSpc>
              <a:buClr>
                <a:srgbClr val="004880"/>
              </a:buClr>
              <a:buSzTx/>
              <a:buFontTx/>
              <a:buNone/>
            </a:pPr>
            <a:endParaRPr lang="zh-CN" altLang="en-US" sz="2300" b="1" dirty="0">
              <a:solidFill>
                <a:schemeClr val="tx1"/>
              </a:solidFill>
              <a:latin typeface="黑体" panose="02010609060101010101" charset="-122"/>
              <a:ea typeface="黑体" panose="02010609060101010101" charset="-122"/>
              <a:cs typeface="黑体" panose="02010609060101010101" charset="-122"/>
            </a:endParaRPr>
          </a:p>
        </p:txBody>
      </p:sp>
      <p:graphicFrame>
        <p:nvGraphicFramePr>
          <p:cNvPr id="36874" name="对象 36873"/>
          <p:cNvGraphicFramePr/>
          <p:nvPr/>
        </p:nvGraphicFramePr>
        <p:xfrm>
          <a:off x="3910330" y="1936750"/>
          <a:ext cx="2781300" cy="985838"/>
        </p:xfrm>
        <a:graphic>
          <a:graphicData uri="http://schemas.openxmlformats.org/presentationml/2006/ole">
            <mc:AlternateContent xmlns:mc="http://schemas.openxmlformats.org/markup-compatibility/2006">
              <mc:Choice xmlns:v="urn:schemas-microsoft-com:vml" Requires="v">
                <p:oleObj spid="_x0000_s3076" name="" r:id="rId1" imgW="1536700" imgH="469900" progId="Equation.3">
                  <p:embed/>
                </p:oleObj>
              </mc:Choice>
              <mc:Fallback>
                <p:oleObj name="" r:id="rId1" imgW="1536700" imgH="469900" progId="Equation.3">
                  <p:embed/>
                  <p:pic>
                    <p:nvPicPr>
                      <p:cNvPr id="0" name="图片 3075"/>
                      <p:cNvPicPr/>
                      <p:nvPr/>
                    </p:nvPicPr>
                    <p:blipFill>
                      <a:blip r:embed="rId2"/>
                      <a:stretch>
                        <a:fillRect/>
                      </a:stretch>
                    </p:blipFill>
                    <p:spPr>
                      <a:xfrm>
                        <a:off x="3910330" y="1936750"/>
                        <a:ext cx="2781300" cy="985838"/>
                      </a:xfrm>
                      <a:prstGeom prst="rect">
                        <a:avLst/>
                      </a:prstGeom>
                      <a:noFill/>
                      <a:ln w="38100">
                        <a:miter/>
                      </a:ln>
                    </p:spPr>
                  </p:pic>
                </p:oleObj>
              </mc:Fallback>
            </mc:AlternateContent>
          </a:graphicData>
        </a:graphic>
      </p:graphicFrame>
      <p:graphicFrame>
        <p:nvGraphicFramePr>
          <p:cNvPr id="36876" name="对象 36875"/>
          <p:cNvGraphicFramePr/>
          <p:nvPr/>
        </p:nvGraphicFramePr>
        <p:xfrm>
          <a:off x="3838893" y="2927350"/>
          <a:ext cx="3003550" cy="1003300"/>
        </p:xfrm>
        <a:graphic>
          <a:graphicData uri="http://schemas.openxmlformats.org/presentationml/2006/ole">
            <mc:AlternateContent xmlns:mc="http://schemas.openxmlformats.org/markup-compatibility/2006">
              <mc:Choice xmlns:v="urn:schemas-microsoft-com:vml" Requires="v">
                <p:oleObj spid="_x0000_s3077" name="" r:id="rId3" imgW="1155700" imgH="469900" progId="Equation.3">
                  <p:embed/>
                </p:oleObj>
              </mc:Choice>
              <mc:Fallback>
                <p:oleObj name="" r:id="rId3" imgW="1155700" imgH="469900" progId="Equation.3">
                  <p:embed/>
                  <p:pic>
                    <p:nvPicPr>
                      <p:cNvPr id="0" name="图片 3076"/>
                      <p:cNvPicPr/>
                      <p:nvPr/>
                    </p:nvPicPr>
                    <p:blipFill>
                      <a:blip r:embed="rId4"/>
                      <a:stretch>
                        <a:fillRect/>
                      </a:stretch>
                    </p:blipFill>
                    <p:spPr>
                      <a:xfrm>
                        <a:off x="3838893" y="2927350"/>
                        <a:ext cx="3003550" cy="1003300"/>
                      </a:xfrm>
                      <a:prstGeom prst="rect">
                        <a:avLst/>
                      </a:prstGeom>
                      <a:noFill/>
                      <a:ln w="38100">
                        <a:miter/>
                      </a:ln>
                    </p:spPr>
                  </p:pic>
                </p:oleObj>
              </mc:Fallback>
            </mc:AlternateContent>
          </a:graphicData>
        </a:graphic>
      </p:graphicFrame>
      <p:graphicFrame>
        <p:nvGraphicFramePr>
          <p:cNvPr id="36878" name="对象 36877"/>
          <p:cNvGraphicFramePr/>
          <p:nvPr/>
        </p:nvGraphicFramePr>
        <p:xfrm>
          <a:off x="3900805" y="4445000"/>
          <a:ext cx="3095625" cy="792163"/>
        </p:xfrm>
        <a:graphic>
          <a:graphicData uri="http://schemas.openxmlformats.org/presentationml/2006/ole">
            <mc:AlternateContent xmlns:mc="http://schemas.openxmlformats.org/markup-compatibility/2006">
              <mc:Choice xmlns:v="urn:schemas-microsoft-com:vml" Requires="v">
                <p:oleObj spid="_x0000_s3078" name="" r:id="rId5" imgW="1473200" imgH="469900" progId="Equation.3">
                  <p:embed/>
                </p:oleObj>
              </mc:Choice>
              <mc:Fallback>
                <p:oleObj name="" r:id="rId5" imgW="1473200" imgH="469900" progId="Equation.3">
                  <p:embed/>
                  <p:pic>
                    <p:nvPicPr>
                      <p:cNvPr id="0" name="图片 3077"/>
                      <p:cNvPicPr/>
                      <p:nvPr/>
                    </p:nvPicPr>
                    <p:blipFill>
                      <a:blip r:embed="rId6"/>
                      <a:stretch>
                        <a:fillRect/>
                      </a:stretch>
                    </p:blipFill>
                    <p:spPr>
                      <a:xfrm>
                        <a:off x="3900805" y="4445000"/>
                        <a:ext cx="3095625" cy="792163"/>
                      </a:xfrm>
                      <a:prstGeom prst="rect">
                        <a:avLst/>
                      </a:prstGeom>
                      <a:noFill/>
                      <a:ln w="38100">
                        <a:noFill/>
                        <a:miter/>
                      </a:ln>
                    </p:spPr>
                  </p:pic>
                </p:oleObj>
              </mc:Fallback>
            </mc:AlternateContent>
          </a:graphicData>
        </a:graphic>
      </p:graphicFrame>
      <p:sp>
        <p:nvSpPr>
          <p:cNvPr id="36879" name="文本框 36878"/>
          <p:cNvSpPr txBox="1"/>
          <p:nvPr/>
        </p:nvSpPr>
        <p:spPr>
          <a:xfrm>
            <a:off x="7269480" y="3368675"/>
            <a:ext cx="3241675" cy="1004888"/>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rPr>
              <a:t>其间存在固有关系：</a:t>
            </a:r>
            <a:endParaRPr lang="zh-CN" altLang="en-US" sz="2400" b="1" dirty="0">
              <a:latin typeface="Arial" panose="020B0604020202020204" pitchFamily="34" charset="0"/>
            </a:endParaRPr>
          </a:p>
          <a:p>
            <a:pPr eaLnBrk="1" hangingPunct="1">
              <a:spcBef>
                <a:spcPct val="50000"/>
              </a:spcBef>
            </a:pPr>
            <a:r>
              <a:rPr lang="en-US" altLang="zh-CN" sz="2400" b="1">
                <a:latin typeface="Arial" panose="020B0604020202020204" pitchFamily="34" charset="0"/>
              </a:rPr>
              <a:t>C</a:t>
            </a:r>
            <a:r>
              <a:rPr lang="en-US" altLang="zh-CN" sz="2400" b="1" baseline="-25000">
                <a:latin typeface="Arial" panose="020B0604020202020204" pitchFamily="34" charset="0"/>
              </a:rPr>
              <a:t>L</a:t>
            </a:r>
            <a:r>
              <a:rPr lang="en-US" altLang="zh-CN" sz="2400" b="1">
                <a:latin typeface="Arial" panose="020B0604020202020204" pitchFamily="34" charset="0"/>
              </a:rPr>
              <a:t>&gt;C</a:t>
            </a:r>
            <a:r>
              <a:rPr lang="en-US" altLang="zh-CN" sz="2400" b="1" baseline="-25000">
                <a:latin typeface="Arial" panose="020B0604020202020204" pitchFamily="34" charset="0"/>
              </a:rPr>
              <a:t>S</a:t>
            </a:r>
            <a:r>
              <a:rPr lang="en-US" altLang="zh-CN" sz="2400" b="1">
                <a:latin typeface="Arial" panose="020B0604020202020204" pitchFamily="34" charset="0"/>
              </a:rPr>
              <a:t>&gt;C</a:t>
            </a:r>
            <a:r>
              <a:rPr lang="en-US" altLang="zh-CN" sz="2400" b="1" baseline="-25000">
                <a:latin typeface="Arial" panose="020B0604020202020204" pitchFamily="34" charset="0"/>
              </a:rPr>
              <a:t>R</a:t>
            </a:r>
            <a:endParaRPr lang="en-US" altLang="zh-CN" sz="2400" b="1" baseline="-25000">
              <a:latin typeface="Arial" panose="020B0604020202020204" pitchFamily="34" charset="0"/>
            </a:endParaRPr>
          </a:p>
        </p:txBody>
      </p:sp>
      <p:sp>
        <p:nvSpPr>
          <p:cNvPr id="6" name="文本框 5"/>
          <p:cNvSpPr txBox="1"/>
          <p:nvPr/>
        </p:nvSpPr>
        <p:spPr>
          <a:xfrm>
            <a:off x="1743710" y="5666105"/>
            <a:ext cx="4585335" cy="460375"/>
          </a:xfrm>
          <a:prstGeom prst="rect">
            <a:avLst/>
          </a:prstGeom>
          <a:noFill/>
        </p:spPr>
        <p:txBody>
          <a:bodyPr wrap="none" rtlCol="0">
            <a:spAutoFit/>
          </a:bodyPr>
          <a:p>
            <a:r>
              <a:rPr lang="zh-CN" altLang="en-US" sz="2400"/>
              <a:t>其中</a:t>
            </a:r>
            <a:r>
              <a:rPr lang="en-US" altLang="zh-CN" sz="2400" i="1"/>
              <a:t>E</a:t>
            </a:r>
            <a:r>
              <a:rPr lang="zh-CN" altLang="en-US" sz="2400"/>
              <a:t>为弹性模量，</a:t>
            </a:r>
            <a:r>
              <a:rPr lang="en-US" altLang="zh-CN" sz="2400" i="1"/>
              <a:t>G</a:t>
            </a:r>
            <a:r>
              <a:rPr lang="zh-CN" altLang="en-US" sz="2400"/>
              <a:t>为剪切模量</a:t>
            </a:r>
            <a:endParaRPr lang="zh-CN" altLang="en-US" sz="2400"/>
          </a:p>
        </p:txBody>
      </p:sp>
    </p:spTree>
    <p:custDataLst>
      <p:tags r:id="rId7"/>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pPr algn="ctr"/>
            <a:r>
              <a:t>超声波的应用</a:t>
            </a:r>
          </a:p>
        </p:txBody>
      </p:sp>
      <p:graphicFrame>
        <p:nvGraphicFramePr>
          <p:cNvPr id="51206" name="内容占位符 51205"/>
          <p:cNvGraphicFramePr/>
          <p:nvPr>
            <p:ph sz="quarter" idx="3"/>
          </p:nvPr>
        </p:nvGraphicFramePr>
        <p:xfrm>
          <a:off x="6380480" y="4968240"/>
          <a:ext cx="2141538" cy="661988"/>
        </p:xfrm>
        <a:graphic>
          <a:graphicData uri="http://schemas.openxmlformats.org/presentationml/2006/ole">
            <mc:AlternateContent xmlns:mc="http://schemas.openxmlformats.org/markup-compatibility/2006">
              <mc:Choice xmlns:v="urn:schemas-microsoft-com:vml" Requires="v">
                <p:oleObj spid="_x0000_s3096" name="" r:id="rId1" imgW="469265" imgH="203200" progId="Equation.3">
                  <p:embed/>
                </p:oleObj>
              </mc:Choice>
              <mc:Fallback>
                <p:oleObj name="" r:id="rId1" imgW="469265" imgH="203200" progId="Equation.3">
                  <p:embed/>
                  <p:pic>
                    <p:nvPicPr>
                      <p:cNvPr id="0" name="图片 3095"/>
                      <p:cNvPicPr/>
                      <p:nvPr/>
                    </p:nvPicPr>
                    <p:blipFill>
                      <a:blip r:embed="rId2"/>
                      <a:stretch>
                        <a:fillRect/>
                      </a:stretch>
                    </p:blipFill>
                    <p:spPr>
                      <a:xfrm>
                        <a:off x="6380480" y="4968240"/>
                        <a:ext cx="2141538" cy="661988"/>
                      </a:xfrm>
                      <a:prstGeom prst="rect">
                        <a:avLst/>
                      </a:prstGeom>
                      <a:noFill/>
                      <a:ln w="38100">
                        <a:miter/>
                      </a:ln>
                    </p:spPr>
                  </p:pic>
                </p:oleObj>
              </mc:Fallback>
            </mc:AlternateContent>
          </a:graphicData>
        </a:graphic>
      </p:graphicFrame>
      <p:sp>
        <p:nvSpPr>
          <p:cNvPr id="2" name="文本框 1"/>
          <p:cNvSpPr txBox="1"/>
          <p:nvPr/>
        </p:nvSpPr>
        <p:spPr>
          <a:xfrm>
            <a:off x="3137535" y="5069205"/>
            <a:ext cx="1402080" cy="460375"/>
          </a:xfrm>
          <a:prstGeom prst="rect">
            <a:avLst/>
          </a:prstGeom>
          <a:noFill/>
        </p:spPr>
        <p:txBody>
          <a:bodyPr wrap="none" rtlCol="0">
            <a:spAutoFit/>
          </a:bodyPr>
          <a:p>
            <a:r>
              <a:rPr lang="zh-CN" altLang="en-US" sz="2400">
                <a:latin typeface="黑体" panose="02010609060101010101" charset="-122"/>
                <a:ea typeface="黑体" panose="02010609060101010101" charset="-122"/>
              </a:rPr>
              <a:t>声阻抗：</a:t>
            </a:r>
            <a:endParaRPr lang="zh-CN" altLang="en-US" sz="2400">
              <a:latin typeface="黑体" panose="02010609060101010101" charset="-122"/>
              <a:ea typeface="黑体" panose="02010609060101010101" charset="-122"/>
            </a:endParaRPr>
          </a:p>
        </p:txBody>
      </p:sp>
      <p:sp>
        <p:nvSpPr>
          <p:cNvPr id="3" name="标题 1"/>
          <p:cNvSpPr>
            <a:spLocks noGrp="1"/>
          </p:cNvSpPr>
          <p:nvPr/>
        </p:nvSpPr>
        <p:spPr>
          <a:xfrm>
            <a:off x="611575" y="150756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r>
              <a:rPr sz="2400"/>
              <a:t>医学诊断</a:t>
            </a:r>
            <a:endParaRPr sz="2400"/>
          </a:p>
        </p:txBody>
      </p:sp>
      <p:sp>
        <p:nvSpPr>
          <p:cNvPr id="5" name="文本框 4"/>
          <p:cNvSpPr txBox="1"/>
          <p:nvPr/>
        </p:nvSpPr>
        <p:spPr>
          <a:xfrm>
            <a:off x="1731010" y="2319020"/>
            <a:ext cx="8729980" cy="2861310"/>
          </a:xfrm>
          <a:prstGeom prst="rect">
            <a:avLst/>
          </a:prstGeom>
          <a:noFill/>
        </p:spPr>
        <p:txBody>
          <a:bodyPr wrap="square" rtlCol="0" anchor="t">
            <a:spAutoFit/>
          </a:bodyPr>
          <a:p>
            <a:pPr indent="457200" fontAlgn="auto">
              <a:lnSpc>
                <a:spcPct val="150000"/>
              </a:lnSpc>
            </a:pPr>
            <a:r>
              <a:rPr lang="zh-CN" altLang="en-US" sz="2400">
                <a:latin typeface="黑体" panose="02010609060101010101" charset="-122"/>
                <a:ea typeface="黑体" panose="02010609060101010101" charset="-122"/>
                <a:cs typeface="黑体" panose="02010609060101010101" charset="-122"/>
              </a:rPr>
              <a:t>超声波在传播过程中遇到不同媒质界面时会发生反射和折射。临床上 B 超成像就依据人体不同组织器官（正常组织与病态组织）的</a:t>
            </a:r>
            <a:r>
              <a:rPr lang="zh-CN" altLang="en-US" sz="2400">
                <a:solidFill>
                  <a:srgbClr val="FF0000"/>
                </a:solidFill>
                <a:latin typeface="黑体" panose="02010609060101010101" charset="-122"/>
                <a:ea typeface="黑体" panose="02010609060101010101" charset="-122"/>
                <a:cs typeface="黑体" panose="02010609060101010101" charset="-122"/>
              </a:rPr>
              <a:t>声阻抗</a:t>
            </a:r>
            <a:r>
              <a:rPr lang="zh-CN" altLang="en-US" sz="2400">
                <a:latin typeface="黑体" panose="02010609060101010101" charset="-122"/>
                <a:ea typeface="黑体" panose="02010609060101010101" charset="-122"/>
                <a:cs typeface="黑体" panose="02010609060101010101" charset="-122"/>
              </a:rPr>
              <a:t>的不同形成不同强度的反射波而实现的。</a:t>
            </a:r>
            <a:endParaRPr lang="zh-CN" altLang="en-US" sz="2400">
              <a:latin typeface="黑体" panose="02010609060101010101" charset="-122"/>
              <a:ea typeface="黑体" panose="02010609060101010101" charset="-122"/>
              <a:cs typeface="黑体" panose="02010609060101010101" charset="-122"/>
            </a:endParaRPr>
          </a:p>
          <a:p>
            <a:pPr indent="457200" fontAlgn="auto">
              <a:lnSpc>
                <a:spcPct val="150000"/>
              </a:lnSpc>
            </a:pPr>
            <a:r>
              <a:rPr lang="zh-CN" altLang="en-US" sz="2400">
                <a:latin typeface="黑体" panose="02010609060101010101" charset="-122"/>
                <a:ea typeface="黑体" panose="02010609060101010101" charset="-122"/>
                <a:cs typeface="黑体" panose="02010609060101010101" charset="-122"/>
              </a:rPr>
              <a:t>它反映介质中某位置对因声扰动而引起的质点振动的阻尼特性。</a:t>
            </a:r>
            <a:endParaRPr lang="zh-CN" altLang="en-US" sz="2400">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3120390" y="5960110"/>
            <a:ext cx="5944870" cy="460375"/>
          </a:xfrm>
          <a:prstGeom prst="rect">
            <a:avLst/>
          </a:prstGeom>
          <a:noFill/>
        </p:spPr>
        <p:txBody>
          <a:bodyPr wrap="square" rtlCol="0" anchor="t">
            <a:spAutoFit/>
          </a:bodyPr>
          <a:p>
            <a:r>
              <a:rPr lang="zh-CN" altLang="en-US" sz="2400">
                <a:latin typeface="黑体" panose="02010609060101010101" charset="-122"/>
                <a:ea typeface="黑体" panose="02010609060101010101" charset="-122"/>
                <a:cs typeface="黑体" panose="02010609060101010101" charset="-122"/>
              </a:rPr>
              <a:t>ρ 为介质的密度，C 为介质中的声波速度。</a:t>
            </a:r>
            <a:endParaRPr lang="zh-CN" altLang="en-US" sz="2400">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3" name="文本占位符 51202"/>
          <p:cNvSpPr>
            <a:spLocks noGrp="1"/>
          </p:cNvSpPr>
          <p:nvPr>
            <p:ph type="body" idx="1"/>
          </p:nvPr>
        </p:nvSpPr>
        <p:spPr>
          <a:xfrm>
            <a:off x="1437005" y="1069975"/>
            <a:ext cx="8532813" cy="5610225"/>
          </a:xfrm>
        </p:spPr>
        <p:txBody>
          <a:bodyPr>
            <a:normAutofit fontScale="90000" lnSpcReduction="10000"/>
          </a:bodyPr>
          <a:p>
            <a:pPr marL="914400" lvl="1" indent="-457200">
              <a:buClr>
                <a:schemeClr val="tx1"/>
              </a:buClr>
              <a:buSzPct val="90000"/>
              <a:buNone/>
            </a:pPr>
            <a:r>
              <a:rPr lang="en-US" altLang="zh-CN" sz="2400" b="1" dirty="0">
                <a:solidFill>
                  <a:schemeClr val="tx1"/>
                </a:solidFill>
                <a:latin typeface="黑体" panose="02010609060101010101" charset="-122"/>
                <a:ea typeface="黑体" panose="02010609060101010101" charset="-122"/>
                <a:cs typeface="黑体" panose="02010609060101010101" charset="-122"/>
              </a:rPr>
              <a:t>(1)</a:t>
            </a:r>
            <a:r>
              <a:rPr lang="zh-CN" altLang="en-US" sz="2400" b="1" dirty="0">
                <a:solidFill>
                  <a:schemeClr val="tx1"/>
                </a:solidFill>
                <a:latin typeface="黑体" panose="02010609060101010101" charset="-122"/>
                <a:ea typeface="黑体" panose="02010609060101010101" charset="-122"/>
                <a:cs typeface="黑体" panose="02010609060101010101" charset="-122"/>
              </a:rPr>
              <a:t>声压 </a:t>
            </a:r>
            <a:r>
              <a:rPr lang="en-US" altLang="zh-CN" sz="2400" b="1">
                <a:solidFill>
                  <a:schemeClr val="tx1"/>
                </a:solidFill>
                <a:latin typeface="黑体" panose="02010609060101010101" charset="-122"/>
                <a:ea typeface="黑体" panose="02010609060101010101" charset="-122"/>
                <a:cs typeface="黑体" panose="02010609060101010101" charset="-122"/>
              </a:rPr>
              <a:t>P   </a:t>
            </a:r>
            <a:endParaRPr lang="en-US" altLang="zh-CN" sz="2400" b="1">
              <a:solidFill>
                <a:schemeClr val="tx1"/>
              </a:solidFill>
              <a:latin typeface="黑体" panose="02010609060101010101" charset="-122"/>
              <a:ea typeface="黑体" panose="02010609060101010101" charset="-122"/>
              <a:cs typeface="黑体" panose="02010609060101010101" charset="-122"/>
            </a:endParaRPr>
          </a:p>
          <a:p>
            <a:pPr marL="914400" lvl="1" indent="-457200">
              <a:spcBef>
                <a:spcPct val="40000"/>
              </a:spcBef>
              <a:spcAft>
                <a:spcPct val="35000"/>
              </a:spcAft>
              <a:buClr>
                <a:schemeClr val="tx1"/>
              </a:buClr>
              <a:buSzPct val="90000"/>
              <a:buNone/>
            </a:pPr>
            <a:r>
              <a:rPr lang="en-US" altLang="zh-CN" sz="2400" b="1" dirty="0">
                <a:solidFill>
                  <a:schemeClr val="tx1"/>
                </a:solidFill>
                <a:latin typeface="黑体" panose="02010609060101010101" charset="-122"/>
                <a:ea typeface="黑体" panose="02010609060101010101" charset="-122"/>
                <a:cs typeface="黑体" panose="02010609060101010101" charset="-122"/>
              </a:rPr>
              <a:t>  ① </a:t>
            </a:r>
            <a:r>
              <a:rPr lang="zh-CN" altLang="en-US" sz="2400" b="1" dirty="0">
                <a:solidFill>
                  <a:schemeClr val="tx1"/>
                </a:solidFill>
                <a:latin typeface="黑体" panose="02010609060101010101" charset="-122"/>
                <a:ea typeface="黑体" panose="02010609060101010101" charset="-122"/>
                <a:cs typeface="黑体" panose="02010609060101010101" charset="-122"/>
              </a:rPr>
              <a:t>定义</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marL="914400" lvl="1" indent="-457200">
              <a:buClr>
                <a:schemeClr val="tx1"/>
              </a:buClr>
              <a:buSzPct val="90000"/>
              <a:buNone/>
            </a:pPr>
            <a:r>
              <a:rPr lang="zh-CN" altLang="en-US" sz="2400" b="1" dirty="0">
                <a:solidFill>
                  <a:schemeClr val="tx1"/>
                </a:solidFill>
                <a:latin typeface="黑体" panose="02010609060101010101" charset="-122"/>
                <a:ea typeface="黑体" panose="02010609060101010101" charset="-122"/>
                <a:cs typeface="黑体" panose="02010609060101010101" charset="-122"/>
              </a:rPr>
              <a:t>       单位面积上介质受到的声波压力称声压，用</a:t>
            </a:r>
            <a:r>
              <a:rPr lang="en-US" altLang="zh-CN" sz="2400" b="1" dirty="0">
                <a:solidFill>
                  <a:schemeClr val="tx1"/>
                </a:solidFill>
                <a:latin typeface="黑体" panose="02010609060101010101" charset="-122"/>
                <a:ea typeface="黑体" panose="02010609060101010101" charset="-122"/>
                <a:cs typeface="黑体" panose="02010609060101010101" charset="-122"/>
              </a:rPr>
              <a:t>P</a:t>
            </a:r>
            <a:r>
              <a:rPr lang="zh-CN" altLang="en-US" sz="2400" b="1" dirty="0">
                <a:solidFill>
                  <a:schemeClr val="tx1"/>
                </a:solidFill>
                <a:latin typeface="黑体" panose="02010609060101010101" charset="-122"/>
                <a:ea typeface="黑体" panose="02010609060101010101" charset="-122"/>
                <a:cs typeface="黑体" panose="02010609060101010101" charset="-122"/>
              </a:rPr>
              <a:t>表示。是由声波引起的介质中压强，是介质静压强的一个增量。随着声波在介质中的传播，该压强随时间和位置而变化。</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marL="457200" indent="-457200">
              <a:spcBef>
                <a:spcPct val="45000"/>
              </a:spcBef>
              <a:buSzTx/>
              <a:buFontTx/>
              <a:buNone/>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r>
              <a:rPr lang="en-US" altLang="zh-CN" sz="2400" b="1" dirty="0">
                <a:solidFill>
                  <a:schemeClr val="tx1"/>
                </a:solidFill>
                <a:latin typeface="黑体" panose="02010609060101010101" charset="-122"/>
                <a:ea typeface="黑体" panose="02010609060101010101" charset="-122"/>
                <a:cs typeface="黑体" panose="02010609060101010101" charset="-122"/>
              </a:rPr>
              <a:t>② </a:t>
            </a:r>
            <a:r>
              <a:rPr lang="zh-CN" altLang="en-US" sz="2400" b="1" dirty="0">
                <a:solidFill>
                  <a:schemeClr val="tx1"/>
                </a:solidFill>
                <a:latin typeface="黑体" panose="02010609060101010101" charset="-122"/>
                <a:ea typeface="黑体" panose="02010609060101010101" charset="-122"/>
                <a:cs typeface="黑体" panose="02010609060101010101" charset="-122"/>
              </a:rPr>
              <a:t>平面波声压瞬时值 </a:t>
            </a:r>
            <a:r>
              <a:rPr lang="zh-CN" altLang="en-US" sz="2400" b="1">
                <a:solidFill>
                  <a:schemeClr val="tx1"/>
                </a:solidFill>
                <a:latin typeface="黑体" panose="02010609060101010101" charset="-122"/>
                <a:ea typeface="黑体" panose="02010609060101010101" charset="-122"/>
                <a:cs typeface="黑体" panose="02010609060101010101" charset="-122"/>
              </a:rPr>
              <a:t>  </a:t>
            </a:r>
            <a:r>
              <a:rPr lang="en-US" altLang="zh-CN" sz="2400" b="1" dirty="0">
                <a:solidFill>
                  <a:schemeClr val="tx1"/>
                </a:solidFill>
                <a:latin typeface="黑体" panose="02010609060101010101" charset="-122"/>
                <a:ea typeface="黑体" panose="02010609060101010101" charset="-122"/>
                <a:cs typeface="黑体" panose="02010609060101010101" charset="-122"/>
              </a:rPr>
              <a:t>P</a:t>
            </a:r>
            <a:r>
              <a:rPr lang="zh-CN" altLang="en-US" sz="2400" b="1" dirty="0">
                <a:solidFill>
                  <a:schemeClr val="tx1"/>
                </a:solidFill>
                <a:latin typeface="黑体" panose="02010609060101010101" charset="-122"/>
                <a:ea typeface="黑体" panose="02010609060101010101" charset="-122"/>
                <a:cs typeface="黑体" panose="02010609060101010101" charset="-122"/>
              </a:rPr>
              <a:t>＝</a:t>
            </a:r>
            <a:r>
              <a:rPr lang="en-US" altLang="zh-CN" sz="2400" b="1" err="1">
                <a:solidFill>
                  <a:schemeClr val="tx1"/>
                </a:solidFill>
                <a:latin typeface="黑体" panose="02010609060101010101" charset="-122"/>
                <a:ea typeface="黑体" panose="02010609060101010101" charset="-122"/>
                <a:cs typeface="黑体" panose="02010609060101010101" charset="-122"/>
              </a:rPr>
              <a:t>ρcv</a:t>
            </a:r>
            <a:endParaRPr lang="en-US" altLang="zh-CN" sz="2400" b="1">
              <a:solidFill>
                <a:schemeClr val="tx1"/>
              </a:solidFill>
              <a:latin typeface="黑体" panose="02010609060101010101" charset="-122"/>
              <a:ea typeface="黑体" panose="02010609060101010101" charset="-122"/>
              <a:cs typeface="黑体" panose="02010609060101010101" charset="-122"/>
            </a:endParaRPr>
          </a:p>
          <a:p>
            <a:pPr marL="914400" lvl="1" indent="-457200">
              <a:buClr>
                <a:schemeClr val="tx1"/>
              </a:buClr>
              <a:buSzTx/>
              <a:buFontTx/>
              <a:buNone/>
            </a:pPr>
            <a:r>
              <a:rPr lang="zh-CN" altLang="en-US" sz="2400" b="1" dirty="0" err="1">
                <a:solidFill>
                  <a:schemeClr val="tx1"/>
                </a:solidFill>
                <a:latin typeface="黑体" panose="02010609060101010101" charset="-122"/>
                <a:ea typeface="黑体" panose="02010609060101010101" charset="-122"/>
                <a:cs typeface="黑体" panose="02010609060101010101" charset="-122"/>
              </a:rPr>
              <a:t>　　 </a:t>
            </a:r>
            <a:r>
              <a:rPr lang="zh-CN" altLang="en-US" sz="2400" b="1" dirty="0">
                <a:solidFill>
                  <a:schemeClr val="tx1"/>
                </a:solidFill>
                <a:latin typeface="黑体" panose="02010609060101010101" charset="-122"/>
                <a:ea typeface="黑体" panose="02010609060101010101" charset="-122"/>
                <a:cs typeface="黑体" panose="02010609060101010101" charset="-122"/>
              </a:rPr>
              <a:t>式中：</a:t>
            </a:r>
            <a:r>
              <a:rPr lang="en-US" altLang="zh-CN" sz="2400" b="1">
                <a:solidFill>
                  <a:schemeClr val="tx1"/>
                </a:solidFill>
                <a:latin typeface="黑体" panose="02010609060101010101" charset="-122"/>
                <a:ea typeface="黑体" panose="02010609060101010101" charset="-122"/>
                <a:cs typeface="黑体" panose="02010609060101010101" charset="-122"/>
              </a:rPr>
              <a:t>ρ—</a:t>
            </a:r>
            <a:r>
              <a:rPr lang="zh-CN" altLang="en-US" sz="2400" b="1" dirty="0">
                <a:solidFill>
                  <a:schemeClr val="tx1"/>
                </a:solidFill>
                <a:latin typeface="黑体" panose="02010609060101010101" charset="-122"/>
                <a:ea typeface="黑体" panose="02010609060101010101" charset="-122"/>
                <a:cs typeface="黑体" panose="02010609060101010101" charset="-122"/>
              </a:rPr>
              <a:t>介质密度，</a:t>
            </a:r>
            <a:r>
              <a:rPr lang="en-US" altLang="zh-CN" sz="2400" b="1">
                <a:solidFill>
                  <a:schemeClr val="tx1"/>
                </a:solidFill>
                <a:latin typeface="黑体" panose="02010609060101010101" charset="-122"/>
                <a:ea typeface="黑体" panose="02010609060101010101" charset="-122"/>
                <a:cs typeface="黑体" panose="02010609060101010101" charset="-122"/>
              </a:rPr>
              <a:t>c—</a:t>
            </a:r>
            <a:r>
              <a:rPr lang="zh-CN" altLang="en-US" sz="2400" b="1" dirty="0">
                <a:solidFill>
                  <a:schemeClr val="tx1"/>
                </a:solidFill>
                <a:latin typeface="黑体" panose="02010609060101010101" charset="-122"/>
                <a:ea typeface="黑体" panose="02010609060101010101" charset="-122"/>
                <a:cs typeface="黑体" panose="02010609060101010101" charset="-122"/>
              </a:rPr>
              <a:t>声速，</a:t>
            </a:r>
            <a:r>
              <a:rPr lang="en-US" altLang="zh-CN" sz="2400" b="1">
                <a:solidFill>
                  <a:schemeClr val="tx1"/>
                </a:solidFill>
                <a:latin typeface="黑体" panose="02010609060101010101" charset="-122"/>
                <a:ea typeface="黑体" panose="02010609060101010101" charset="-122"/>
                <a:cs typeface="黑体" panose="02010609060101010101" charset="-122"/>
              </a:rPr>
              <a:t>v—</a:t>
            </a:r>
            <a:r>
              <a:rPr lang="zh-CN" altLang="en-US" sz="2400" b="1" dirty="0">
                <a:solidFill>
                  <a:schemeClr val="tx1"/>
                </a:solidFill>
                <a:latin typeface="黑体" panose="02010609060101010101" charset="-122"/>
                <a:ea typeface="黑体" panose="02010609060101010101" charset="-122"/>
                <a:cs typeface="黑体" panose="02010609060101010101" charset="-122"/>
              </a:rPr>
              <a:t>质点振动速度</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marL="914400" lvl="1" indent="-457200">
              <a:spcBef>
                <a:spcPct val="40000"/>
              </a:spcBef>
              <a:buClr>
                <a:schemeClr val="tx1"/>
              </a:buClr>
              <a:buSzTx/>
              <a:buFontTx/>
              <a:buNone/>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r>
              <a:rPr lang="en-US" altLang="zh-CN" sz="2400" b="1" dirty="0">
                <a:solidFill>
                  <a:schemeClr val="tx1"/>
                </a:solidFill>
                <a:latin typeface="黑体" panose="02010609060101010101" charset="-122"/>
                <a:ea typeface="黑体" panose="02010609060101010101" charset="-122"/>
                <a:cs typeface="黑体" panose="02010609060101010101" charset="-122"/>
              </a:rPr>
              <a:t>③ </a:t>
            </a:r>
            <a:r>
              <a:rPr lang="zh-CN" altLang="en-US" sz="2400" b="1" dirty="0">
                <a:solidFill>
                  <a:schemeClr val="tx1"/>
                </a:solidFill>
                <a:latin typeface="黑体" panose="02010609060101010101" charset="-122"/>
                <a:ea typeface="黑体" panose="02010609060101010101" charset="-122"/>
                <a:cs typeface="黑体" panose="02010609060101010101" charset="-122"/>
              </a:rPr>
              <a:t>声压最大值（即振幅）</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marL="1371600" lvl="2" indent="-457200">
              <a:buClr>
                <a:schemeClr val="tx1"/>
              </a:buClr>
              <a:buSzTx/>
              <a:buFontTx/>
              <a:buNone/>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r>
              <a:rPr lang="en-US" altLang="zh-CN" sz="2400" b="1">
                <a:solidFill>
                  <a:schemeClr val="tx1"/>
                </a:solidFill>
                <a:latin typeface="黑体" panose="02010609060101010101" charset="-122"/>
                <a:ea typeface="黑体" panose="02010609060101010101" charset="-122"/>
                <a:cs typeface="黑体" panose="02010609060101010101" charset="-122"/>
              </a:rPr>
              <a:t>P</a:t>
            </a:r>
            <a:r>
              <a:rPr lang="en-US" altLang="zh-CN" sz="2400" b="1" baseline="-8000">
                <a:solidFill>
                  <a:schemeClr val="tx1"/>
                </a:solidFill>
                <a:latin typeface="黑体" panose="02010609060101010101" charset="-122"/>
                <a:ea typeface="黑体" panose="02010609060101010101" charset="-122"/>
                <a:cs typeface="黑体" panose="02010609060101010101" charset="-122"/>
              </a:rPr>
              <a:t>m</a:t>
            </a:r>
            <a:r>
              <a:rPr lang="zh-CN" altLang="en-US" sz="2400" b="1" err="1">
                <a:solidFill>
                  <a:schemeClr val="tx1"/>
                </a:solidFill>
                <a:latin typeface="黑体" panose="02010609060101010101" charset="-122"/>
                <a:ea typeface="黑体" panose="02010609060101010101" charset="-122"/>
                <a:cs typeface="黑体" panose="02010609060101010101" charset="-122"/>
              </a:rPr>
              <a:t>＝</a:t>
            </a:r>
            <a:r>
              <a:rPr lang="en-US" altLang="zh-CN" sz="2400" b="1" err="1">
                <a:solidFill>
                  <a:schemeClr val="tx1"/>
                </a:solidFill>
                <a:latin typeface="黑体" panose="02010609060101010101" charset="-122"/>
                <a:ea typeface="黑体" panose="02010609060101010101" charset="-122"/>
                <a:cs typeface="黑体" panose="02010609060101010101" charset="-122"/>
              </a:rPr>
              <a:t>ρcV</a:t>
            </a:r>
            <a:r>
              <a:rPr lang="en-US" altLang="zh-CN" sz="2400" b="1" baseline="-8000" err="1">
                <a:solidFill>
                  <a:schemeClr val="tx1"/>
                </a:solidFill>
                <a:latin typeface="黑体" panose="02010609060101010101" charset="-122"/>
                <a:ea typeface="黑体" panose="02010609060101010101" charset="-122"/>
                <a:cs typeface="黑体" panose="02010609060101010101" charset="-122"/>
              </a:rPr>
              <a:t>m</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ρcω</a:t>
            </a:r>
            <a:r>
              <a:rPr lang="en-US" altLang="zh-CN" sz="2400" b="1" baseline="-8000">
                <a:solidFill>
                  <a:schemeClr val="tx1"/>
                </a:solidFill>
                <a:latin typeface="黑体" panose="02010609060101010101" charset="-122"/>
                <a:ea typeface="黑体" panose="02010609060101010101" charset="-122"/>
                <a:cs typeface="黑体" panose="02010609060101010101" charset="-122"/>
              </a:rPr>
              <a:t>0</a:t>
            </a:r>
            <a:r>
              <a:rPr lang="en-US" altLang="zh-CN" sz="2400" b="1">
                <a:solidFill>
                  <a:schemeClr val="tx1"/>
                </a:solidFill>
                <a:latin typeface="黑体" panose="02010609060101010101" charset="-122"/>
                <a:ea typeface="黑体" panose="02010609060101010101" charset="-122"/>
                <a:cs typeface="黑体" panose="02010609060101010101" charset="-122"/>
              </a:rPr>
              <a:t> A</a:t>
            </a:r>
            <a:endParaRPr lang="en-US" altLang="zh-CN" sz="2400" b="1">
              <a:solidFill>
                <a:schemeClr val="tx1"/>
              </a:solidFill>
              <a:latin typeface="黑体" panose="02010609060101010101" charset="-122"/>
              <a:ea typeface="黑体" panose="02010609060101010101" charset="-122"/>
              <a:cs typeface="黑体" panose="02010609060101010101" charset="-122"/>
            </a:endParaRPr>
          </a:p>
          <a:p>
            <a:pPr marL="914400" lvl="1" indent="-457200">
              <a:spcBef>
                <a:spcPct val="40000"/>
              </a:spcBef>
              <a:buClr>
                <a:schemeClr val="tx1"/>
              </a:buClr>
              <a:buSzTx/>
              <a:buFontTx/>
              <a:buNone/>
            </a:pPr>
            <a:r>
              <a:rPr lang="en-US" altLang="zh-CN" sz="2400" b="1" dirty="0">
                <a:solidFill>
                  <a:schemeClr val="tx1"/>
                </a:solidFill>
                <a:latin typeface="黑体" panose="02010609060101010101" charset="-122"/>
                <a:ea typeface="黑体" panose="02010609060101010101" charset="-122"/>
                <a:cs typeface="黑体" panose="02010609060101010101" charset="-122"/>
              </a:rPr>
              <a:t>  ④ </a:t>
            </a:r>
            <a:r>
              <a:rPr lang="zh-CN" altLang="en-US" sz="2400" b="1" dirty="0">
                <a:solidFill>
                  <a:schemeClr val="tx1"/>
                </a:solidFill>
                <a:latin typeface="黑体" panose="02010609060101010101" charset="-122"/>
                <a:ea typeface="黑体" panose="02010609060101010101" charset="-122"/>
                <a:cs typeface="黑体" panose="02010609060101010101" charset="-122"/>
              </a:rPr>
              <a:t>声压有效值</a:t>
            </a:r>
            <a:r>
              <a:rPr lang="zh-CN" altLang="en-US" sz="2400" b="1">
                <a:solidFill>
                  <a:schemeClr val="tx1"/>
                </a:solidFill>
                <a:latin typeface="黑体" panose="02010609060101010101" charset="-122"/>
                <a:ea typeface="黑体" panose="02010609060101010101" charset="-122"/>
                <a:cs typeface="黑体" panose="02010609060101010101" charset="-122"/>
              </a:rPr>
              <a:t>  </a:t>
            </a:r>
            <a:r>
              <a:rPr lang="en-US" altLang="zh-CN" sz="2400" b="1">
                <a:solidFill>
                  <a:schemeClr val="tx1"/>
                </a:solidFill>
                <a:latin typeface="黑体" panose="02010609060101010101" charset="-122"/>
                <a:ea typeface="黑体" panose="02010609060101010101" charset="-122"/>
                <a:cs typeface="黑体" panose="02010609060101010101" charset="-122"/>
              </a:rPr>
              <a:t>P</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P</a:t>
            </a:r>
            <a:r>
              <a:rPr lang="en-US" altLang="zh-CN" sz="2400" b="1" baseline="-8000">
                <a:solidFill>
                  <a:schemeClr val="tx1"/>
                </a:solidFill>
                <a:latin typeface="黑体" panose="02010609060101010101" charset="-122"/>
                <a:ea typeface="黑体" panose="02010609060101010101" charset="-122"/>
                <a:cs typeface="黑体" panose="02010609060101010101" charset="-122"/>
              </a:rPr>
              <a:t>m</a:t>
            </a:r>
            <a:r>
              <a:rPr lang="en-US" altLang="zh-CN" sz="2400" b="1">
                <a:solidFill>
                  <a:schemeClr val="tx1"/>
                </a:solidFill>
                <a:latin typeface="黑体" panose="02010609060101010101" charset="-122"/>
                <a:ea typeface="黑体" panose="02010609060101010101" charset="-122"/>
                <a:cs typeface="黑体" panose="02010609060101010101" charset="-122"/>
              </a:rPr>
              <a:t>/</a:t>
            </a:r>
            <a:endParaRPr lang="en-US" altLang="zh-CN" sz="2400" b="1">
              <a:solidFill>
                <a:schemeClr val="tx1"/>
              </a:solidFill>
              <a:latin typeface="黑体" panose="02010609060101010101" charset="-122"/>
              <a:ea typeface="黑体" panose="02010609060101010101" charset="-122"/>
              <a:cs typeface="黑体" panose="02010609060101010101" charset="-122"/>
            </a:endParaRPr>
          </a:p>
        </p:txBody>
      </p:sp>
      <p:graphicFrame>
        <p:nvGraphicFramePr>
          <p:cNvPr id="36874" name="对象 36873"/>
          <p:cNvGraphicFramePr/>
          <p:nvPr/>
        </p:nvGraphicFramePr>
        <p:xfrm>
          <a:off x="5485130" y="6163469"/>
          <a:ext cx="436880" cy="453390"/>
        </p:xfrm>
        <a:graphic>
          <a:graphicData uri="http://schemas.openxmlformats.org/presentationml/2006/ole">
            <mc:AlternateContent xmlns:mc="http://schemas.openxmlformats.org/markup-compatibility/2006">
              <mc:Choice xmlns:v="urn:schemas-microsoft-com:vml" Requires="v">
                <p:oleObj spid="_x0000_s3076" name="" r:id="rId1" imgW="241300" imgH="215900" progId="Equation.3">
                  <p:embed/>
                </p:oleObj>
              </mc:Choice>
              <mc:Fallback>
                <p:oleObj name="" r:id="rId1" imgW="241300" imgH="215900" progId="Equation.3">
                  <p:embed/>
                  <p:pic>
                    <p:nvPicPr>
                      <p:cNvPr id="0" name="图片 3075"/>
                      <p:cNvPicPr/>
                      <p:nvPr/>
                    </p:nvPicPr>
                    <p:blipFill>
                      <a:blip r:embed="rId2"/>
                      <a:stretch>
                        <a:fillRect/>
                      </a:stretch>
                    </p:blipFill>
                    <p:spPr>
                      <a:xfrm>
                        <a:off x="5485130" y="6163469"/>
                        <a:ext cx="436880" cy="453390"/>
                      </a:xfrm>
                      <a:prstGeom prst="rect">
                        <a:avLst/>
                      </a:prstGeom>
                      <a:noFill/>
                      <a:ln w="38100">
                        <a:miter/>
                      </a:ln>
                    </p:spPr>
                  </p:pic>
                </p:oleObj>
              </mc:Fallback>
            </mc:AlternateContent>
          </a:graphicData>
        </a:graphic>
      </p:graphicFrame>
      <p:sp>
        <p:nvSpPr>
          <p:cNvPr id="5" name="标题 4"/>
          <p:cNvSpPr/>
          <p:nvPr>
            <p:ph type="title"/>
          </p:nvPr>
        </p:nvSpPr>
        <p:spPr/>
        <p:txBody>
          <a:bodyPr/>
          <a:p>
            <a:pPr algn="ctr"/>
            <a:r>
              <a:t>声压与声强</a:t>
            </a:r>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xfrm>
            <a:off x="1723708" y="1113155"/>
            <a:ext cx="7696200" cy="457200"/>
          </a:xfrm>
        </p:spPr>
        <p:txBody>
          <a:bodyPr lIns="92075" tIns="46038" rIns="92075" bIns="46038" anchor="ctr">
            <a:normAutofit/>
          </a:bodyPr>
          <a:p>
            <a:pPr algn="l"/>
            <a:r>
              <a:rPr lang="zh-CN" altLang="en-US" sz="2400" b="1" dirty="0">
                <a:solidFill>
                  <a:schemeClr val="tx1"/>
                </a:solidFill>
                <a:effectLst/>
                <a:latin typeface="黑体" panose="02010609060101010101" charset="-122"/>
                <a:ea typeface="黑体" panose="02010609060101010101" charset="-122"/>
                <a:cs typeface="黑体" panose="02010609060101010101" charset="-122"/>
              </a:rPr>
              <a:t>（</a:t>
            </a:r>
            <a:r>
              <a:rPr lang="en-US" altLang="zh-CN" sz="2400" b="1" dirty="0">
                <a:solidFill>
                  <a:schemeClr val="tx1"/>
                </a:solidFill>
                <a:effectLst/>
                <a:latin typeface="黑体" panose="02010609060101010101" charset="-122"/>
                <a:ea typeface="黑体" panose="02010609060101010101" charset="-122"/>
                <a:cs typeface="黑体" panose="02010609060101010101" charset="-122"/>
              </a:rPr>
              <a:t>2</a:t>
            </a: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）声强</a:t>
            </a:r>
            <a:r>
              <a:rPr lang="en-US" altLang="zh-CN" sz="2400" b="1">
                <a:solidFill>
                  <a:schemeClr val="tx1"/>
                </a:solidFill>
                <a:effectLst/>
                <a:latin typeface="黑体" panose="02010609060101010101" charset="-122"/>
                <a:ea typeface="黑体" panose="02010609060101010101" charset="-122"/>
                <a:cs typeface="黑体" panose="02010609060101010101" charset="-122"/>
              </a:rPr>
              <a:t>I</a:t>
            </a:r>
            <a:endParaRPr lang="en-US" altLang="zh-CN" sz="2400" b="1">
              <a:solidFill>
                <a:schemeClr val="tx1"/>
              </a:solidFill>
              <a:effectLst/>
              <a:latin typeface="黑体" panose="02010609060101010101" charset="-122"/>
              <a:ea typeface="黑体" panose="02010609060101010101" charset="-122"/>
              <a:cs typeface="黑体" panose="02010609060101010101" charset="-122"/>
            </a:endParaRPr>
          </a:p>
        </p:txBody>
      </p:sp>
      <p:sp>
        <p:nvSpPr>
          <p:cNvPr id="52227" name="文本占位符 52226"/>
          <p:cNvSpPr>
            <a:spLocks noGrp="1"/>
          </p:cNvSpPr>
          <p:nvPr>
            <p:ph type="body" idx="1"/>
          </p:nvPr>
        </p:nvSpPr>
        <p:spPr>
          <a:xfrm>
            <a:off x="1650683" y="1760855"/>
            <a:ext cx="8229600" cy="4953000"/>
          </a:xfrm>
        </p:spPr>
        <p:txBody>
          <a:bodyPr>
            <a:normAutofit lnSpcReduction="10000"/>
          </a:bodyPr>
          <a:p>
            <a:pPr lvl="1">
              <a:lnSpc>
                <a:spcPct val="90000"/>
              </a:lnSpc>
              <a:spcAft>
                <a:spcPct val="40000"/>
              </a:spcAft>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r>
              <a:rPr lang="en-US" altLang="zh-CN" sz="2400" b="1" dirty="0">
                <a:solidFill>
                  <a:schemeClr val="tx1"/>
                </a:solidFill>
                <a:latin typeface="黑体" panose="02010609060101010101" charset="-122"/>
                <a:ea typeface="黑体" panose="02010609060101010101" charset="-122"/>
                <a:cs typeface="黑体" panose="02010609060101010101" charset="-122"/>
              </a:rPr>
              <a:t>① </a:t>
            </a:r>
            <a:r>
              <a:rPr lang="zh-CN" altLang="en-US" sz="2400" b="1" dirty="0">
                <a:solidFill>
                  <a:schemeClr val="tx1"/>
                </a:solidFill>
                <a:latin typeface="黑体" panose="02010609060101010101" charset="-122"/>
                <a:ea typeface="黑体" panose="02010609060101010101" charset="-122"/>
                <a:cs typeface="黑体" panose="02010609060101010101" charset="-122"/>
              </a:rPr>
              <a:t>定义</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nSpc>
                <a:spcPct val="90000"/>
              </a:lnSpc>
            </a:pPr>
            <a:r>
              <a:rPr lang="zh-CN" altLang="en-US" sz="2400" b="1" dirty="0">
                <a:solidFill>
                  <a:schemeClr val="tx1"/>
                </a:solidFill>
                <a:latin typeface="黑体" panose="02010609060101010101" charset="-122"/>
                <a:ea typeface="黑体" panose="02010609060101010101" charset="-122"/>
                <a:cs typeface="黑体" panose="02010609060101010101" charset="-122"/>
              </a:rPr>
              <a:t>　　  单位时间内通过垂直于传播方向上单位面积的超声能量称为超声强度。简称声强，用</a:t>
            </a:r>
            <a:r>
              <a:rPr lang="en-US" altLang="zh-CN" sz="2400" b="1" dirty="0">
                <a:solidFill>
                  <a:schemeClr val="tx1"/>
                </a:solidFill>
                <a:latin typeface="黑体" panose="02010609060101010101" charset="-122"/>
                <a:ea typeface="黑体" panose="02010609060101010101" charset="-122"/>
                <a:cs typeface="黑体" panose="02010609060101010101" charset="-122"/>
              </a:rPr>
              <a:t>I</a:t>
            </a:r>
            <a:r>
              <a:rPr lang="zh-CN" altLang="en-US" sz="2400" b="1" dirty="0">
                <a:solidFill>
                  <a:schemeClr val="tx1"/>
                </a:solidFill>
                <a:latin typeface="黑体" panose="02010609060101010101" charset="-122"/>
                <a:ea typeface="黑体" panose="02010609060101010101" charset="-122"/>
                <a:cs typeface="黑体" panose="02010609060101010101" charset="-122"/>
              </a:rPr>
              <a:t>表示。</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a:lnSpc>
                <a:spcPct val="110000"/>
              </a:lnSpc>
              <a:spcBef>
                <a:spcPct val="45000"/>
              </a:spcBef>
              <a:spcAft>
                <a:spcPct val="25000"/>
              </a:spcAft>
              <a:buNone/>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r>
              <a:rPr lang="en-US" altLang="zh-CN" sz="2400" b="1" dirty="0">
                <a:solidFill>
                  <a:schemeClr val="tx1"/>
                </a:solidFill>
                <a:latin typeface="黑体" panose="02010609060101010101" charset="-122"/>
                <a:ea typeface="黑体" panose="02010609060101010101" charset="-122"/>
                <a:cs typeface="黑体" panose="02010609060101010101" charset="-122"/>
              </a:rPr>
              <a:t>② </a:t>
            </a:r>
            <a:r>
              <a:rPr lang="zh-CN" altLang="en-US" sz="2400" b="1" dirty="0">
                <a:solidFill>
                  <a:schemeClr val="tx1"/>
                </a:solidFill>
                <a:latin typeface="黑体" panose="02010609060101010101" charset="-122"/>
                <a:ea typeface="黑体" panose="02010609060101010101" charset="-122"/>
                <a:cs typeface="黑体" panose="02010609060101010101" charset="-122"/>
              </a:rPr>
              <a:t>平面波声强计算式</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ctr">
              <a:lnSpc>
                <a:spcPct val="110000"/>
              </a:lnSpc>
            </a:pPr>
            <a:r>
              <a:rPr lang="zh-CN" altLang="en-US" sz="2400" b="1">
                <a:solidFill>
                  <a:schemeClr val="tx1"/>
                </a:solidFill>
                <a:latin typeface="黑体" panose="02010609060101010101" charset="-122"/>
                <a:ea typeface="黑体" panose="02010609060101010101" charset="-122"/>
                <a:cs typeface="黑体" panose="02010609060101010101" charset="-122"/>
              </a:rPr>
              <a:t>     </a:t>
            </a:r>
            <a:r>
              <a:rPr lang="en-US" altLang="zh-CN" sz="2400" b="1">
                <a:solidFill>
                  <a:schemeClr val="tx1"/>
                </a:solidFill>
                <a:latin typeface="黑体" panose="02010609060101010101" charset="-122"/>
                <a:ea typeface="黑体" panose="02010609060101010101" charset="-122"/>
                <a:cs typeface="黑体" panose="02010609060101010101" charset="-122"/>
              </a:rPr>
              <a:t>I</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P</a:t>
            </a:r>
            <a:r>
              <a:rPr lang="en-US" altLang="zh-CN" sz="2400" b="1" baseline="50000">
                <a:solidFill>
                  <a:schemeClr val="tx1"/>
                </a:solidFill>
                <a:latin typeface="黑体" panose="02010609060101010101" charset="-122"/>
                <a:ea typeface="黑体" panose="02010609060101010101" charset="-122"/>
                <a:cs typeface="黑体" panose="02010609060101010101" charset="-122"/>
              </a:rPr>
              <a:t>2</a:t>
            </a:r>
            <a:r>
              <a:rPr lang="en-US" altLang="zh-CN" sz="2400" b="1">
                <a:solidFill>
                  <a:schemeClr val="tx1"/>
                </a:solidFill>
                <a:latin typeface="黑体" panose="02010609060101010101" charset="-122"/>
                <a:ea typeface="黑体" panose="02010609060101010101" charset="-122"/>
                <a:cs typeface="黑体" panose="02010609060101010101" charset="-122"/>
              </a:rPr>
              <a:t>/ρc</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P</a:t>
            </a:r>
            <a:r>
              <a:rPr lang="en-US" altLang="zh-CN" sz="2400" b="1" baseline="-8000">
                <a:solidFill>
                  <a:schemeClr val="tx1"/>
                </a:solidFill>
                <a:latin typeface="黑体" panose="02010609060101010101" charset="-122"/>
                <a:ea typeface="黑体" panose="02010609060101010101" charset="-122"/>
                <a:cs typeface="黑体" panose="02010609060101010101" charset="-122"/>
              </a:rPr>
              <a:t>m</a:t>
            </a:r>
            <a:r>
              <a:rPr lang="en-US" altLang="zh-CN" sz="2400" b="1" baseline="50000">
                <a:solidFill>
                  <a:schemeClr val="tx1"/>
                </a:solidFill>
                <a:latin typeface="黑体" panose="02010609060101010101" charset="-122"/>
                <a:ea typeface="黑体" panose="02010609060101010101" charset="-122"/>
                <a:cs typeface="黑体" panose="02010609060101010101" charset="-122"/>
              </a:rPr>
              <a:t>2</a:t>
            </a:r>
            <a:r>
              <a:rPr lang="en-US" altLang="zh-CN" sz="2400" b="1">
                <a:solidFill>
                  <a:schemeClr val="tx1"/>
                </a:solidFill>
                <a:latin typeface="黑体" panose="02010609060101010101" charset="-122"/>
                <a:ea typeface="黑体" panose="02010609060101010101" charset="-122"/>
                <a:cs typeface="黑体" panose="02010609060101010101" charset="-122"/>
              </a:rPr>
              <a:t>/2ρc</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P</a:t>
            </a:r>
            <a:r>
              <a:rPr lang="en-US" altLang="zh-CN" sz="2400" b="1" baseline="-8000">
                <a:solidFill>
                  <a:schemeClr val="tx1"/>
                </a:solidFill>
                <a:latin typeface="黑体" panose="02010609060101010101" charset="-122"/>
                <a:ea typeface="黑体" panose="02010609060101010101" charset="-122"/>
                <a:cs typeface="黑体" panose="02010609060101010101" charset="-122"/>
              </a:rPr>
              <a:t>m</a:t>
            </a:r>
            <a:r>
              <a:rPr lang="en-US" altLang="zh-CN" sz="2400" b="1">
                <a:solidFill>
                  <a:schemeClr val="tx1"/>
                </a:solidFill>
                <a:latin typeface="黑体" panose="02010609060101010101" charset="-122"/>
                <a:ea typeface="黑体" panose="02010609060101010101" charset="-122"/>
                <a:cs typeface="黑体" panose="02010609060101010101" charset="-122"/>
              </a:rPr>
              <a:t>V</a:t>
            </a:r>
            <a:r>
              <a:rPr lang="en-US" altLang="zh-CN" sz="2400" b="1" baseline="-8000">
                <a:solidFill>
                  <a:schemeClr val="tx1"/>
                </a:solidFill>
                <a:latin typeface="黑体" panose="02010609060101010101" charset="-122"/>
                <a:ea typeface="黑体" panose="02010609060101010101" charset="-122"/>
                <a:cs typeface="黑体" panose="02010609060101010101" charset="-122"/>
              </a:rPr>
              <a:t>m</a:t>
            </a:r>
            <a:r>
              <a:rPr lang="en-US" altLang="zh-CN" sz="2400" b="1">
                <a:solidFill>
                  <a:schemeClr val="tx1"/>
                </a:solidFill>
                <a:latin typeface="黑体" panose="02010609060101010101" charset="-122"/>
                <a:ea typeface="黑体" panose="02010609060101010101" charset="-122"/>
                <a:cs typeface="黑体" panose="02010609060101010101" charset="-122"/>
              </a:rPr>
              <a:t>/2</a:t>
            </a:r>
            <a:endParaRPr lang="en-US" altLang="zh-CN" sz="2400" b="1">
              <a:solidFill>
                <a:schemeClr val="tx1"/>
              </a:solidFill>
              <a:latin typeface="黑体" panose="02010609060101010101" charset="-122"/>
              <a:ea typeface="黑体" panose="02010609060101010101" charset="-122"/>
              <a:cs typeface="黑体" panose="02010609060101010101" charset="-122"/>
            </a:endParaRPr>
          </a:p>
          <a:p>
            <a:pPr lvl="1" algn="ctr">
              <a:lnSpc>
                <a:spcPct val="110000"/>
              </a:lnSpc>
            </a:pPr>
            <a:r>
              <a:rPr lang="en-US" altLang="zh-CN" sz="2400" b="1">
                <a:solidFill>
                  <a:schemeClr val="tx1"/>
                </a:solidFill>
                <a:latin typeface="黑体" panose="02010609060101010101" charset="-122"/>
                <a:ea typeface="黑体" panose="02010609060101010101" charset="-122"/>
                <a:cs typeface="黑体" panose="02010609060101010101" charset="-122"/>
              </a:rPr>
              <a:t>      </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ρcV</a:t>
            </a:r>
            <a:r>
              <a:rPr lang="en-US" altLang="zh-CN" sz="2400" b="1" baseline="-8000">
                <a:solidFill>
                  <a:schemeClr val="tx1"/>
                </a:solidFill>
                <a:latin typeface="黑体" panose="02010609060101010101" charset="-122"/>
                <a:ea typeface="黑体" panose="02010609060101010101" charset="-122"/>
                <a:cs typeface="黑体" panose="02010609060101010101" charset="-122"/>
              </a:rPr>
              <a:t>m</a:t>
            </a:r>
            <a:r>
              <a:rPr lang="en-US" altLang="zh-CN" sz="2400" b="1" baseline="50000">
                <a:solidFill>
                  <a:schemeClr val="tx1"/>
                </a:solidFill>
                <a:latin typeface="黑体" panose="02010609060101010101" charset="-122"/>
                <a:ea typeface="黑体" panose="02010609060101010101" charset="-122"/>
                <a:cs typeface="黑体" panose="02010609060101010101" charset="-122"/>
              </a:rPr>
              <a:t>2 </a:t>
            </a:r>
            <a:r>
              <a:rPr lang="en-US" altLang="zh-CN" sz="2400" b="1">
                <a:solidFill>
                  <a:schemeClr val="tx1"/>
                </a:solidFill>
                <a:latin typeface="黑体" panose="02010609060101010101" charset="-122"/>
                <a:ea typeface="黑体" panose="02010609060101010101" charset="-122"/>
                <a:cs typeface="黑体" panose="02010609060101010101" charset="-122"/>
              </a:rPr>
              <a:t>/2</a:t>
            </a:r>
            <a:r>
              <a:rPr lang="zh-CN" altLang="en-US" sz="2400" b="1">
                <a:solidFill>
                  <a:schemeClr val="tx1"/>
                </a:solidFill>
                <a:latin typeface="黑体" panose="02010609060101010101" charset="-122"/>
                <a:ea typeface="黑体" panose="02010609060101010101" charset="-122"/>
                <a:cs typeface="黑体" panose="02010609060101010101" charset="-122"/>
              </a:rPr>
              <a:t>＝</a:t>
            </a:r>
            <a:r>
              <a:rPr lang="en-US" altLang="zh-CN" sz="2400" b="1">
                <a:solidFill>
                  <a:schemeClr val="tx1"/>
                </a:solidFill>
                <a:latin typeface="黑体" panose="02010609060101010101" charset="-122"/>
                <a:ea typeface="黑体" panose="02010609060101010101" charset="-122"/>
                <a:cs typeface="黑体" panose="02010609060101010101" charset="-122"/>
              </a:rPr>
              <a:t>ρcω</a:t>
            </a:r>
            <a:r>
              <a:rPr lang="en-US" altLang="zh-CN" sz="2400" b="1" baseline="-8000">
                <a:solidFill>
                  <a:schemeClr val="tx1"/>
                </a:solidFill>
                <a:latin typeface="黑体" panose="02010609060101010101" charset="-122"/>
                <a:ea typeface="黑体" panose="02010609060101010101" charset="-122"/>
                <a:cs typeface="黑体" panose="02010609060101010101" charset="-122"/>
              </a:rPr>
              <a:t>0</a:t>
            </a:r>
            <a:r>
              <a:rPr lang="en-US" altLang="zh-CN" sz="2400" b="1" baseline="50000">
                <a:solidFill>
                  <a:schemeClr val="tx1"/>
                </a:solidFill>
                <a:latin typeface="黑体" panose="02010609060101010101" charset="-122"/>
                <a:ea typeface="黑体" panose="02010609060101010101" charset="-122"/>
                <a:cs typeface="黑体" panose="02010609060101010101" charset="-122"/>
              </a:rPr>
              <a:t>2</a:t>
            </a:r>
            <a:r>
              <a:rPr lang="en-US" altLang="zh-CN" sz="2400" b="1">
                <a:solidFill>
                  <a:schemeClr val="tx1"/>
                </a:solidFill>
                <a:latin typeface="黑体" panose="02010609060101010101" charset="-122"/>
                <a:ea typeface="黑体" panose="02010609060101010101" charset="-122"/>
                <a:cs typeface="黑体" panose="02010609060101010101" charset="-122"/>
              </a:rPr>
              <a:t>A</a:t>
            </a:r>
            <a:r>
              <a:rPr lang="en-US" altLang="zh-CN" sz="2400" b="1" baseline="50000">
                <a:solidFill>
                  <a:schemeClr val="tx1"/>
                </a:solidFill>
                <a:latin typeface="黑体" panose="02010609060101010101" charset="-122"/>
                <a:ea typeface="黑体" panose="02010609060101010101" charset="-122"/>
                <a:cs typeface="黑体" panose="02010609060101010101" charset="-122"/>
              </a:rPr>
              <a:t>2</a:t>
            </a:r>
            <a:r>
              <a:rPr lang="en-US" altLang="zh-CN" sz="2400" b="1">
                <a:solidFill>
                  <a:schemeClr val="tx1"/>
                </a:solidFill>
                <a:latin typeface="黑体" panose="02010609060101010101" charset="-122"/>
                <a:ea typeface="黑体" panose="02010609060101010101" charset="-122"/>
                <a:cs typeface="黑体" panose="02010609060101010101" charset="-122"/>
              </a:rPr>
              <a:t>/2</a:t>
            </a:r>
            <a:endParaRPr lang="en-US" altLang="zh-CN" sz="2400" b="1">
              <a:solidFill>
                <a:schemeClr val="tx1"/>
              </a:solidFill>
              <a:latin typeface="黑体" panose="02010609060101010101" charset="-122"/>
              <a:ea typeface="黑体" panose="02010609060101010101" charset="-122"/>
              <a:cs typeface="黑体" panose="02010609060101010101" charset="-122"/>
            </a:endParaRPr>
          </a:p>
          <a:p>
            <a:pPr lvl="1">
              <a:lnSpc>
                <a:spcPct val="110000"/>
              </a:lnSpc>
            </a:pPr>
            <a:r>
              <a:rPr lang="en-US" altLang="zh-CN" sz="2400" b="1" dirty="0">
                <a:solidFill>
                  <a:schemeClr val="tx1"/>
                </a:solidFill>
                <a:latin typeface="黑体" panose="02010609060101010101" charset="-122"/>
                <a:ea typeface="黑体" panose="02010609060101010101" charset="-122"/>
                <a:cs typeface="黑体" panose="02010609060101010101" charset="-122"/>
              </a:rPr>
              <a:t>   </a:t>
            </a:r>
            <a:r>
              <a:rPr lang="zh-CN" altLang="en-US" sz="2400" b="1" dirty="0">
                <a:solidFill>
                  <a:schemeClr val="tx1"/>
                </a:solidFill>
                <a:latin typeface="黑体" panose="02010609060101010101" charset="-122"/>
                <a:ea typeface="黑体" panose="02010609060101010101" charset="-122"/>
                <a:cs typeface="黑体" panose="02010609060101010101" charset="-122"/>
              </a:rPr>
              <a:t>即声强与该点声压、振速或振动位移的最大值有关。</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a:lnSpc>
                <a:spcPct val="90000"/>
              </a:lnSpc>
              <a:spcBef>
                <a:spcPct val="45000"/>
              </a:spcBef>
              <a:spcAft>
                <a:spcPct val="30000"/>
              </a:spcAft>
              <a:buNone/>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r>
              <a:rPr lang="en-US" altLang="zh-CN" sz="2400" b="1" dirty="0">
                <a:solidFill>
                  <a:schemeClr val="tx1"/>
                </a:solidFill>
                <a:latin typeface="黑体" panose="02010609060101010101" charset="-122"/>
                <a:ea typeface="黑体" panose="02010609060101010101" charset="-122"/>
                <a:cs typeface="黑体" panose="02010609060101010101" charset="-122"/>
              </a:rPr>
              <a:t>③ </a:t>
            </a:r>
            <a:r>
              <a:rPr lang="zh-CN" altLang="en-US" sz="2400" b="1" dirty="0">
                <a:solidFill>
                  <a:schemeClr val="tx1"/>
                </a:solidFill>
                <a:latin typeface="黑体" panose="02010609060101010101" charset="-122"/>
                <a:ea typeface="黑体" panose="02010609060101010101" charset="-122"/>
                <a:cs typeface="黑体" panose="02010609060101010101" charset="-122"/>
              </a:rPr>
              <a:t>声强的单位</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nSpc>
                <a:spcPct val="90000"/>
              </a:lnSpc>
            </a:pPr>
            <a:r>
              <a:rPr lang="zh-CN" altLang="en-US" sz="2400" b="1" dirty="0">
                <a:solidFill>
                  <a:schemeClr val="tx1"/>
                </a:solidFill>
                <a:latin typeface="黑体" panose="02010609060101010101" charset="-122"/>
                <a:ea typeface="黑体" panose="02010609060101010101" charset="-122"/>
                <a:cs typeface="黑体" panose="02010609060101010101" charset="-122"/>
              </a:rPr>
              <a:t>         瓦</a:t>
            </a:r>
            <a:r>
              <a:rPr lang="en-US" altLang="zh-CN" sz="2400" b="1" dirty="0">
                <a:solidFill>
                  <a:schemeClr val="tx1"/>
                </a:solidFill>
                <a:latin typeface="黑体" panose="02010609060101010101" charset="-122"/>
                <a:ea typeface="黑体" panose="02010609060101010101" charset="-122"/>
                <a:cs typeface="黑体" panose="02010609060101010101" charset="-122"/>
              </a:rPr>
              <a:t>/</a:t>
            </a:r>
            <a:r>
              <a:rPr lang="zh-CN" altLang="en-US" sz="2400" b="1" dirty="0">
                <a:solidFill>
                  <a:schemeClr val="tx1"/>
                </a:solidFill>
                <a:latin typeface="黑体" panose="02010609060101010101" charset="-122"/>
                <a:ea typeface="黑体" panose="02010609060101010101" charset="-122"/>
                <a:cs typeface="黑体" panose="02010609060101010101" charset="-122"/>
              </a:rPr>
              <a:t>厘米</a:t>
            </a:r>
            <a:r>
              <a:rPr lang="en-US" altLang="zh-CN" sz="2400" b="1" baseline="50000">
                <a:solidFill>
                  <a:schemeClr val="tx1"/>
                </a:solidFill>
                <a:latin typeface="黑体" panose="02010609060101010101" charset="-122"/>
                <a:ea typeface="黑体" panose="02010609060101010101" charset="-122"/>
                <a:cs typeface="黑体" panose="02010609060101010101" charset="-122"/>
              </a:rPr>
              <a:t>2</a:t>
            </a:r>
            <a:r>
              <a:rPr lang="en-US" altLang="zh-CN" sz="2400" b="1" dirty="0">
                <a:solidFill>
                  <a:schemeClr val="tx1"/>
                </a:solidFill>
                <a:latin typeface="黑体" panose="02010609060101010101" charset="-122"/>
                <a:ea typeface="黑体" panose="02010609060101010101" charset="-122"/>
                <a:cs typeface="黑体" panose="02010609060101010101" charset="-122"/>
              </a:rPr>
              <a:t>    1</a:t>
            </a:r>
            <a:r>
              <a:rPr lang="zh-CN" altLang="en-US" sz="2400" b="1" dirty="0">
                <a:solidFill>
                  <a:schemeClr val="tx1"/>
                </a:solidFill>
                <a:latin typeface="黑体" panose="02010609060101010101" charset="-122"/>
                <a:ea typeface="黑体" panose="02010609060101010101" charset="-122"/>
                <a:cs typeface="黑体" panose="02010609060101010101" charset="-122"/>
              </a:rPr>
              <a:t>瓦＝</a:t>
            </a:r>
            <a:r>
              <a:rPr lang="en-US" altLang="zh-CN" sz="2400" b="1" dirty="0">
                <a:solidFill>
                  <a:schemeClr val="tx1"/>
                </a:solidFill>
                <a:latin typeface="黑体" panose="02010609060101010101" charset="-122"/>
                <a:ea typeface="黑体" panose="02010609060101010101" charset="-122"/>
                <a:cs typeface="黑体" panose="02010609060101010101" charset="-122"/>
              </a:rPr>
              <a:t>1</a:t>
            </a:r>
            <a:r>
              <a:rPr lang="zh-CN" altLang="en-US" sz="2400" b="1" dirty="0">
                <a:solidFill>
                  <a:schemeClr val="tx1"/>
                </a:solidFill>
                <a:latin typeface="黑体" panose="02010609060101010101" charset="-122"/>
                <a:ea typeface="黑体" panose="02010609060101010101" charset="-122"/>
                <a:cs typeface="黑体" panose="02010609060101010101" charset="-122"/>
              </a:rPr>
              <a:t>焦耳</a:t>
            </a:r>
            <a:r>
              <a:rPr lang="en-US" altLang="zh-CN" sz="2400" b="1" dirty="0">
                <a:solidFill>
                  <a:schemeClr val="tx1"/>
                </a:solidFill>
                <a:latin typeface="黑体" panose="02010609060101010101" charset="-122"/>
                <a:ea typeface="黑体" panose="02010609060101010101" charset="-122"/>
                <a:cs typeface="黑体" panose="02010609060101010101" charset="-122"/>
              </a:rPr>
              <a:t>/</a:t>
            </a:r>
            <a:r>
              <a:rPr lang="zh-CN" altLang="en-US" sz="2400" b="1" dirty="0">
                <a:solidFill>
                  <a:schemeClr val="tx1"/>
                </a:solidFill>
                <a:latin typeface="黑体" panose="02010609060101010101" charset="-122"/>
                <a:ea typeface="黑体" panose="02010609060101010101" charset="-122"/>
                <a:cs typeface="黑体" panose="02010609060101010101" charset="-122"/>
              </a:rPr>
              <a:t>秒</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p:txBody>
      </p:sp>
      <p:sp>
        <p:nvSpPr>
          <p:cNvPr id="5" name="标题 4"/>
          <p:cNvSpPr/>
          <p:nvPr/>
        </p:nvSpPr>
        <p:spPr>
          <a:xfrm>
            <a:off x="608400" y="60840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r>
              <a:t>声压与声强</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pPr algn="ctr"/>
            <a:r>
              <a:t>超声波的应用</a:t>
            </a:r>
          </a:p>
        </p:txBody>
      </p:sp>
      <p:sp>
        <p:nvSpPr>
          <p:cNvPr id="3" name="标题 1"/>
          <p:cNvSpPr>
            <a:spLocks noGrp="1"/>
          </p:cNvSpPr>
          <p:nvPr/>
        </p:nvSpPr>
        <p:spPr>
          <a:xfrm>
            <a:off x="611575" y="150756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r>
              <a:rPr sz="2400"/>
              <a:t>超声波探伤</a:t>
            </a:r>
            <a:endParaRPr sz="2400"/>
          </a:p>
        </p:txBody>
      </p:sp>
      <p:sp>
        <p:nvSpPr>
          <p:cNvPr id="5" name="文本框 4"/>
          <p:cNvSpPr txBox="1"/>
          <p:nvPr/>
        </p:nvSpPr>
        <p:spPr>
          <a:xfrm>
            <a:off x="1611630" y="2677795"/>
            <a:ext cx="8968740" cy="2861310"/>
          </a:xfrm>
          <a:prstGeom prst="rect">
            <a:avLst/>
          </a:prstGeom>
          <a:noFill/>
        </p:spPr>
        <p:txBody>
          <a:bodyPr wrap="square" rtlCol="0" anchor="t">
            <a:spAutoFit/>
          </a:bodyPr>
          <a:p>
            <a:pPr indent="457200" fontAlgn="auto">
              <a:lnSpc>
                <a:spcPct val="150000"/>
              </a:lnSpc>
            </a:pPr>
            <a:r>
              <a:rPr lang="zh-CN" altLang="en-US" sz="2400">
                <a:latin typeface="黑体" panose="02010609060101010101" charset="-122"/>
                <a:ea typeface="黑体" panose="02010609060101010101" charset="-122"/>
              </a:rPr>
              <a:t>超声波探伤是利用超声能透入金属材料的深处，并由一截面进入另一截面时，在界面边缘发生反射的特点来检查零件缺陷的一种方法，当超声波束自零件表面由探头通至金属内部，遇到缺陷与零件底面时就分别发生</a:t>
            </a:r>
            <a:r>
              <a:rPr lang="zh-CN" altLang="en-US" sz="2400">
                <a:solidFill>
                  <a:srgbClr val="FF0000"/>
                </a:solidFill>
                <a:latin typeface="黑体" panose="02010609060101010101" charset="-122"/>
                <a:ea typeface="黑体" panose="02010609060101010101" charset="-122"/>
              </a:rPr>
              <a:t>反射波</a:t>
            </a:r>
            <a:r>
              <a:rPr lang="zh-CN" altLang="en-US" sz="2400">
                <a:latin typeface="黑体" panose="02010609060101010101" charset="-122"/>
                <a:ea typeface="黑体" panose="02010609060101010101" charset="-122"/>
              </a:rPr>
              <a:t>，在荧光屏上形成脉冲波形，根据这些脉冲波形来判断缺陷位置和大小。</a:t>
            </a:r>
            <a:endParaRPr lang="zh-CN" altLang="en-US" sz="2400">
              <a:latin typeface="黑体" panose="02010609060101010101" charset="-122"/>
              <a:ea typeface="黑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611575" y="150756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r>
              <a:rPr sz="2400"/>
              <a:t>超声波探伤</a:t>
            </a:r>
            <a:endParaRPr sz="2400"/>
          </a:p>
        </p:txBody>
      </p:sp>
      <p:sp>
        <p:nvSpPr>
          <p:cNvPr id="5" name="标题 4"/>
          <p:cNvSpPr/>
          <p:nvPr>
            <p:ph type="title"/>
          </p:nvPr>
        </p:nvSpPr>
        <p:spPr/>
        <p:txBody>
          <a:bodyPr/>
          <a:p>
            <a:pPr algn="ctr"/>
            <a:r>
              <a:t>超声波的应用</a:t>
            </a:r>
          </a:p>
        </p:txBody>
      </p:sp>
      <p:pic>
        <p:nvPicPr>
          <p:cNvPr id="7" name="Picture 4" descr="138-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83523" y="4340224"/>
            <a:ext cx="66246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611505" y="1770380"/>
            <a:ext cx="10965815" cy="2676525"/>
          </a:xfrm>
          <a:prstGeom prst="rect">
            <a:avLst/>
          </a:prstGeom>
          <a:noFill/>
        </p:spPr>
        <p:txBody>
          <a:bodyPr wrap="square" rtlCol="0" anchor="t">
            <a:spAutoFit/>
          </a:bodyPr>
          <a:p>
            <a:r>
              <a:rPr lang="zh-CN" altLang="en-US" sz="2400" dirty="0" smtClean="0">
                <a:latin typeface="黑体" panose="02010609060101010101" charset="-122"/>
                <a:ea typeface="黑体" panose="02010609060101010101" charset="-122"/>
                <a:cs typeface="黑体" panose="02010609060101010101" charset="-122"/>
                <a:sym typeface="+mn-ea"/>
              </a:rPr>
              <a:t>缺陷回波法</a:t>
            </a:r>
            <a:endParaRPr lang="zh-CN" altLang="en-US" sz="2400" dirty="0" smtClean="0">
              <a:latin typeface="黑体" panose="02010609060101010101" charset="-122"/>
              <a:ea typeface="黑体" panose="02010609060101010101" charset="-122"/>
              <a:cs typeface="黑体" panose="02010609060101010101" charset="-122"/>
            </a:endParaRPr>
          </a:p>
          <a:p>
            <a:pPr indent="457200" fontAlgn="auto"/>
            <a:r>
              <a:rPr lang="zh-CN" altLang="en-US" sz="2400" dirty="0" smtClean="0">
                <a:latin typeface="黑体" panose="02010609060101010101" charset="-122"/>
                <a:ea typeface="黑体" panose="02010609060101010101" charset="-122"/>
                <a:cs typeface="黑体" panose="02010609060101010101" charset="-122"/>
                <a:sym typeface="+mn-ea"/>
              </a:rPr>
              <a:t>根据仪器示波屏上显示的缺陷波形进行判断的方法，称为缺陷回波法。该方法以回波</a:t>
            </a:r>
            <a:r>
              <a:rPr lang="zh-CN" altLang="en-US" sz="2400" dirty="0" smtClean="0">
                <a:solidFill>
                  <a:srgbClr val="FF0000"/>
                </a:solidFill>
                <a:latin typeface="黑体" panose="02010609060101010101" charset="-122"/>
                <a:ea typeface="黑体" panose="02010609060101010101" charset="-122"/>
                <a:cs typeface="黑体" panose="02010609060101010101" charset="-122"/>
                <a:sym typeface="+mn-ea"/>
              </a:rPr>
              <a:t>传播时间</a:t>
            </a:r>
            <a:r>
              <a:rPr lang="zh-CN" altLang="en-US" sz="2400" dirty="0" smtClean="0">
                <a:latin typeface="黑体" panose="02010609060101010101" charset="-122"/>
                <a:ea typeface="黑体" panose="02010609060101010101" charset="-122"/>
                <a:cs typeface="黑体" panose="02010609060101010101" charset="-122"/>
                <a:sym typeface="+mn-ea"/>
              </a:rPr>
              <a:t>对缺陷定位，以回波</a:t>
            </a:r>
            <a:r>
              <a:rPr lang="zh-CN" altLang="en-US" sz="2400" dirty="0" smtClean="0">
                <a:solidFill>
                  <a:srgbClr val="FF0000"/>
                </a:solidFill>
                <a:latin typeface="黑体" panose="02010609060101010101" charset="-122"/>
                <a:ea typeface="黑体" panose="02010609060101010101" charset="-122"/>
                <a:cs typeface="黑体" panose="02010609060101010101" charset="-122"/>
                <a:sym typeface="+mn-ea"/>
              </a:rPr>
              <a:t>幅度</a:t>
            </a:r>
            <a:r>
              <a:rPr lang="zh-CN" altLang="en-US" sz="2400" dirty="0" smtClean="0">
                <a:latin typeface="黑体" panose="02010609060101010101" charset="-122"/>
                <a:ea typeface="黑体" panose="02010609060101010101" charset="-122"/>
                <a:cs typeface="黑体" panose="02010609060101010101" charset="-122"/>
                <a:sym typeface="+mn-ea"/>
              </a:rPr>
              <a:t>对缺陷定量，是脉冲反射法的基本方法。</a:t>
            </a:r>
            <a:endParaRPr lang="zh-CN" altLang="en-US" sz="2400" dirty="0" smtClean="0">
              <a:latin typeface="黑体" panose="02010609060101010101" charset="-122"/>
              <a:ea typeface="黑体" panose="02010609060101010101" charset="-122"/>
              <a:cs typeface="黑体" panose="02010609060101010101" charset="-122"/>
            </a:endParaRPr>
          </a:p>
          <a:p>
            <a:pPr indent="457200" fontAlgn="auto"/>
            <a:r>
              <a:rPr lang="zh-CN" altLang="en-US" sz="2400" dirty="0" smtClean="0">
                <a:latin typeface="黑体" panose="02010609060101010101" charset="-122"/>
                <a:ea typeface="黑体" panose="02010609060101010101" charset="-122"/>
                <a:cs typeface="黑体" panose="02010609060101010101" charset="-122"/>
                <a:sym typeface="+mn-ea"/>
              </a:rPr>
              <a:t>如图所示为缺陷回波检测法的基本原理，当工件完好时，超声波可顺利传播到达底面，检测图形中只有表示发射脉冲</a:t>
            </a:r>
            <a:r>
              <a:rPr lang="en-US" altLang="zh-CN" sz="2400" dirty="0" smtClean="0">
                <a:latin typeface="黑体" panose="02010609060101010101" charset="-122"/>
                <a:ea typeface="黑体" panose="02010609060101010101" charset="-122"/>
                <a:cs typeface="黑体" panose="02010609060101010101" charset="-122"/>
                <a:sym typeface="+mn-ea"/>
              </a:rPr>
              <a:t>T</a:t>
            </a:r>
            <a:r>
              <a:rPr lang="zh-CN" altLang="en-US" sz="2400" dirty="0" smtClean="0">
                <a:latin typeface="黑体" panose="02010609060101010101" charset="-122"/>
                <a:ea typeface="黑体" panose="02010609060101010101" charset="-122"/>
                <a:cs typeface="黑体" panose="02010609060101010101" charset="-122"/>
                <a:sym typeface="+mn-ea"/>
              </a:rPr>
              <a:t>及底面回波</a:t>
            </a:r>
            <a:r>
              <a:rPr lang="en-US" altLang="zh-CN" sz="2400" dirty="0" smtClean="0">
                <a:latin typeface="黑体" panose="02010609060101010101" charset="-122"/>
                <a:ea typeface="黑体" panose="02010609060101010101" charset="-122"/>
                <a:cs typeface="黑体" panose="02010609060101010101" charset="-122"/>
                <a:sym typeface="+mn-ea"/>
              </a:rPr>
              <a:t>B</a:t>
            </a:r>
            <a:r>
              <a:rPr lang="zh-CN" altLang="en-US" sz="2400" dirty="0" smtClean="0">
                <a:latin typeface="黑体" panose="02010609060101010101" charset="-122"/>
                <a:ea typeface="黑体" panose="02010609060101010101" charset="-122"/>
                <a:cs typeface="黑体" panose="02010609060101010101" charset="-122"/>
                <a:sym typeface="+mn-ea"/>
              </a:rPr>
              <a:t>两个信号，若工件中存在缺陷，则在检测图形中，底面回波前有表示缺陷的回波</a:t>
            </a:r>
            <a:r>
              <a:rPr lang="en-US" altLang="zh-CN" sz="2400" dirty="0" smtClean="0">
                <a:latin typeface="黑体" panose="02010609060101010101" charset="-122"/>
                <a:ea typeface="黑体" panose="02010609060101010101" charset="-122"/>
                <a:cs typeface="黑体" panose="02010609060101010101" charset="-122"/>
                <a:sym typeface="+mn-ea"/>
              </a:rPr>
              <a:t>F</a:t>
            </a:r>
            <a:r>
              <a:rPr lang="zh-CN" altLang="en-US" sz="2400" dirty="0" smtClean="0">
                <a:latin typeface="黑体" panose="02010609060101010101" charset="-122"/>
                <a:ea typeface="黑体" panose="02010609060101010101" charset="-122"/>
                <a:cs typeface="黑体" panose="02010609060101010101" charset="-122"/>
                <a:sym typeface="+mn-ea"/>
              </a:rPr>
              <a:t>。</a:t>
            </a:r>
            <a:endParaRPr lang="zh-CN" altLang="en-US" sz="2400" dirty="0" smtClean="0">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358900" y="4156710"/>
            <a:ext cx="9733915" cy="1527810"/>
          </a:xfrm>
        </p:spPr>
        <p:txBody>
          <a:bodyPr>
            <a:normAutofit/>
          </a:bodyPr>
          <a:p>
            <a:r>
              <a:rPr lang="zh-CN" altLang="zh-CN">
                <a:solidFill>
                  <a:schemeClr val="bg2"/>
                </a:solidFill>
                <a:effectLst>
                  <a:innerShdw blurRad="63500" dist="50800" dir="13500000">
                    <a:srgbClr val="000000">
                      <a:alpha val="50000"/>
                    </a:srgbClr>
                  </a:innerShdw>
                </a:effectLst>
                <a:latin typeface="黑体" panose="02010609060101010101" charset="-122"/>
                <a:ea typeface="黑体" panose="02010609060101010101" charset="-122"/>
              </a:rPr>
              <a:t>超声波及其应用实验</a:t>
            </a:r>
            <a:endParaRPr lang="zh-CN" altLang="zh-CN">
              <a:solidFill>
                <a:schemeClr val="bg2"/>
              </a:solidFill>
              <a:effectLst>
                <a:innerShdw blurRad="63500" dist="50800" dir="13500000">
                  <a:srgbClr val="000000">
                    <a:alpha val="50000"/>
                  </a:srgbClr>
                </a:innerShdw>
              </a:effectLst>
              <a:latin typeface="黑体" panose="02010609060101010101" charset="-122"/>
              <a:ea typeface="黑体" panose="02010609060101010101" charset="-122"/>
            </a:endParaRPr>
          </a:p>
        </p:txBody>
      </p:sp>
      <p:sp>
        <p:nvSpPr>
          <p:cNvPr id="3" name="标题 1"/>
          <p:cNvSpPr>
            <a:spLocks noGrp="1"/>
          </p:cNvSpPr>
          <p:nvPr>
            <p:custDataLst>
              <p:tags r:id="rId3"/>
            </p:custDataLst>
          </p:nvPr>
        </p:nvSpPr>
        <p:spPr>
          <a:xfrm>
            <a:off x="1229360" y="4973955"/>
            <a:ext cx="9733915" cy="152781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i="0" u="none" strike="noStrike" kern="1200" cap="none" spc="300" normalizeH="0" baseline="0">
                <a:solidFill>
                  <a:schemeClr val="tx1">
                    <a:lumMod val="85000"/>
                    <a:lumOff val="15000"/>
                  </a:schemeClr>
                </a:solidFill>
                <a:effectLst/>
                <a:uFillTx/>
                <a:latin typeface="Arial" panose="020B0604020202020204" pitchFamily="34" charset="0"/>
                <a:ea typeface="微软雅黑" panose="020B0503020204020204" pitchFamily="34" charset="-122"/>
                <a:cs typeface="+mj-cs"/>
              </a:defRPr>
            </a:lvl1pPr>
          </a:lstStyle>
          <a:p>
            <a:r>
              <a:rPr lang="zh-CN" altLang="zh-CN" sz="3200">
                <a:solidFill>
                  <a:schemeClr val="bg2"/>
                </a:solidFill>
                <a:effectLst>
                  <a:innerShdw blurRad="63500" dist="50800" dir="13500000">
                    <a:srgbClr val="000000">
                      <a:alpha val="50000"/>
                    </a:srgbClr>
                  </a:innerShdw>
                </a:effectLst>
                <a:latin typeface="黑体" panose="02010609060101010101" charset="-122"/>
                <a:ea typeface="黑体" panose="02010609060101010101" charset="-122"/>
              </a:rPr>
              <a:t>主讲：梁振宇</a:t>
            </a:r>
            <a:endParaRPr lang="zh-CN" altLang="zh-CN" sz="3200">
              <a:solidFill>
                <a:schemeClr val="bg2"/>
              </a:solidFill>
              <a:effectLst>
                <a:innerShdw blurRad="63500" dist="50800" dir="13500000">
                  <a:srgbClr val="000000">
                    <a:alpha val="50000"/>
                  </a:srgbClr>
                </a:innerShdw>
              </a:effectLst>
              <a:latin typeface="黑体" panose="02010609060101010101" charset="-122"/>
              <a:ea typeface="黑体" panose="02010609060101010101"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rmAutofit/>
          </a:bodyPr>
          <a:p>
            <a:pPr algn="ctr"/>
            <a:r>
              <a:rPr>
                <a:sym typeface="+mn-ea"/>
              </a:rPr>
              <a:t>界面上超声波的反射和透射</a:t>
            </a:r>
            <a:endParaRPr lang="zh-CN" altLang="en-US"/>
          </a:p>
        </p:txBody>
      </p:sp>
      <p:sp>
        <p:nvSpPr>
          <p:cNvPr id="54276" name="文本占位符 54275"/>
          <p:cNvSpPr>
            <a:spLocks noGrp="1"/>
          </p:cNvSpPr>
          <p:nvPr>
            <p:ph type="body" sz="half" idx="1"/>
          </p:nvPr>
        </p:nvSpPr>
        <p:spPr>
          <a:xfrm>
            <a:off x="1056005" y="1496695"/>
            <a:ext cx="5515610" cy="4824095"/>
          </a:xfrm>
        </p:spPr>
        <p:txBody>
          <a:bodyPr lIns="0" tIns="0" rIns="0" bIns="0">
            <a:noAutofit/>
          </a:bodyPr>
          <a:p>
            <a:pPr>
              <a:lnSpc>
                <a:spcPct val="150000"/>
              </a:lnSpc>
              <a:buClr>
                <a:srgbClr val="004880"/>
              </a:buClr>
              <a:buSzTx/>
              <a:buFontTx/>
              <a:buNone/>
            </a:pPr>
            <a:r>
              <a:rPr lang="zh-CN" altLang="en-US" sz="2400" dirty="0">
                <a:solidFill>
                  <a:schemeClr val="tx1"/>
                </a:solidFill>
                <a:latin typeface="黑体" panose="02010609060101010101" charset="-122"/>
                <a:ea typeface="黑体" panose="02010609060101010101" charset="-122"/>
              </a:rPr>
              <a:t>一、垂直入射到平界面上的反射与透射</a:t>
            </a:r>
            <a:endParaRPr lang="zh-CN" altLang="en-US" sz="2400">
              <a:solidFill>
                <a:schemeClr val="tx1"/>
              </a:solidFill>
              <a:latin typeface="黑体" panose="02010609060101010101" charset="-122"/>
              <a:ea typeface="黑体" panose="02010609060101010101" charset="-122"/>
            </a:endParaRPr>
          </a:p>
          <a:p>
            <a:pPr>
              <a:lnSpc>
                <a:spcPct val="150000"/>
              </a:lnSpc>
              <a:buClr>
                <a:srgbClr val="004880"/>
              </a:buClr>
              <a:buSzTx/>
              <a:buFontTx/>
              <a:buNone/>
            </a:pPr>
            <a:endParaRPr lang="zh-CN" altLang="en-US" sz="2400" dirty="0">
              <a:solidFill>
                <a:schemeClr val="tx1"/>
              </a:solidFill>
              <a:latin typeface="黑体" panose="02010609060101010101" charset="-122"/>
              <a:ea typeface="黑体" panose="02010609060101010101" charset="-122"/>
            </a:endParaRPr>
          </a:p>
          <a:p>
            <a:pPr>
              <a:lnSpc>
                <a:spcPct val="150000"/>
              </a:lnSpc>
              <a:buClr>
                <a:srgbClr val="004880"/>
              </a:buClr>
              <a:buSzTx/>
              <a:buFontTx/>
              <a:buNone/>
            </a:pPr>
            <a:endParaRPr lang="zh-CN" altLang="en-US" sz="2400" dirty="0">
              <a:solidFill>
                <a:schemeClr val="tx1"/>
              </a:solidFill>
              <a:latin typeface="黑体" panose="02010609060101010101" charset="-122"/>
              <a:ea typeface="黑体" panose="02010609060101010101" charset="-122"/>
            </a:endParaRPr>
          </a:p>
          <a:p>
            <a:pPr>
              <a:lnSpc>
                <a:spcPct val="150000"/>
              </a:lnSpc>
              <a:buClr>
                <a:srgbClr val="004880"/>
              </a:buClr>
              <a:buSzTx/>
              <a:buFontTx/>
              <a:buNone/>
            </a:pPr>
            <a:r>
              <a:rPr lang="zh-CN" altLang="en-US" sz="2400" dirty="0">
                <a:solidFill>
                  <a:schemeClr val="tx1"/>
                </a:solidFill>
                <a:latin typeface="黑体" panose="02010609060101010101" charset="-122"/>
                <a:ea typeface="黑体" panose="02010609060101010101" charset="-122"/>
              </a:rPr>
              <a:t>声压反射率：</a:t>
            </a:r>
            <a:endParaRPr lang="zh-CN" altLang="en-US" sz="2400">
              <a:solidFill>
                <a:schemeClr val="tx1"/>
              </a:solidFill>
              <a:latin typeface="黑体" panose="02010609060101010101" charset="-122"/>
              <a:ea typeface="黑体" panose="02010609060101010101" charset="-122"/>
            </a:endParaRPr>
          </a:p>
          <a:p>
            <a:pPr>
              <a:lnSpc>
                <a:spcPct val="150000"/>
              </a:lnSpc>
              <a:buClr>
                <a:srgbClr val="004880"/>
              </a:buClr>
              <a:buSzTx/>
              <a:buFontTx/>
              <a:buNone/>
            </a:pPr>
            <a:r>
              <a:rPr lang="zh-CN" altLang="en-US" sz="2400" dirty="0">
                <a:solidFill>
                  <a:schemeClr val="tx1"/>
                </a:solidFill>
                <a:latin typeface="黑体" panose="02010609060101010101" charset="-122"/>
                <a:ea typeface="黑体" panose="02010609060101010101" charset="-122"/>
              </a:rPr>
              <a:t>声压透射率：</a:t>
            </a:r>
            <a:endParaRPr lang="zh-CN" altLang="en-US" sz="2400">
              <a:solidFill>
                <a:schemeClr val="tx1"/>
              </a:solidFill>
              <a:latin typeface="黑体" panose="02010609060101010101" charset="-122"/>
              <a:ea typeface="黑体" panose="02010609060101010101" charset="-122"/>
            </a:endParaRPr>
          </a:p>
          <a:p>
            <a:pPr>
              <a:lnSpc>
                <a:spcPct val="150000"/>
              </a:lnSpc>
              <a:buClr>
                <a:srgbClr val="004880"/>
              </a:buClr>
              <a:buSzTx/>
              <a:buFontTx/>
              <a:buNone/>
            </a:pPr>
            <a:r>
              <a:rPr lang="zh-CN" altLang="en-US" sz="2400" dirty="0">
                <a:solidFill>
                  <a:schemeClr val="tx1"/>
                </a:solidFill>
                <a:latin typeface="黑体" panose="02010609060101010101" charset="-122"/>
                <a:ea typeface="黑体" panose="02010609060101010101" charset="-122"/>
              </a:rPr>
              <a:t>声强反射率：</a:t>
            </a:r>
            <a:endParaRPr lang="zh-CN" altLang="en-US" sz="2400">
              <a:solidFill>
                <a:schemeClr val="tx1"/>
              </a:solidFill>
              <a:latin typeface="黑体" panose="02010609060101010101" charset="-122"/>
              <a:ea typeface="黑体" panose="02010609060101010101" charset="-122"/>
            </a:endParaRPr>
          </a:p>
          <a:p>
            <a:pPr>
              <a:lnSpc>
                <a:spcPct val="150000"/>
              </a:lnSpc>
              <a:buClr>
                <a:srgbClr val="004880"/>
              </a:buClr>
              <a:buSzTx/>
              <a:buFontTx/>
              <a:buNone/>
            </a:pPr>
            <a:r>
              <a:rPr lang="zh-CN" altLang="en-US" sz="2400" dirty="0">
                <a:solidFill>
                  <a:schemeClr val="tx1"/>
                </a:solidFill>
                <a:latin typeface="黑体" panose="02010609060101010101" charset="-122"/>
                <a:ea typeface="黑体" panose="02010609060101010101" charset="-122"/>
              </a:rPr>
              <a:t>声强透射率：</a:t>
            </a:r>
            <a:endParaRPr lang="zh-CN" altLang="en-US" sz="2400">
              <a:solidFill>
                <a:schemeClr val="tx1"/>
              </a:solidFill>
              <a:latin typeface="黑体" panose="02010609060101010101" charset="-122"/>
              <a:ea typeface="黑体" panose="02010609060101010101" charset="-122"/>
            </a:endParaRPr>
          </a:p>
          <a:p>
            <a:pPr>
              <a:lnSpc>
                <a:spcPct val="150000"/>
              </a:lnSpc>
              <a:buClr>
                <a:srgbClr val="004880"/>
              </a:buClr>
              <a:buSzTx/>
              <a:buFontTx/>
              <a:buNone/>
            </a:pPr>
            <a:r>
              <a:rPr lang="zh-CN" altLang="en-US" sz="2400" dirty="0">
                <a:solidFill>
                  <a:schemeClr val="tx1"/>
                </a:solidFill>
                <a:latin typeface="黑体" panose="02010609060101010101" charset="-122"/>
                <a:ea typeface="黑体" panose="02010609060101010101" charset="-122"/>
              </a:rPr>
              <a:t>能量守恒：</a:t>
            </a:r>
            <a:endParaRPr lang="zh-CN" altLang="en-US" sz="2400" dirty="0">
              <a:solidFill>
                <a:schemeClr val="tx1"/>
              </a:solidFill>
              <a:latin typeface="黑体" panose="02010609060101010101" charset="-122"/>
              <a:ea typeface="黑体" panose="02010609060101010101" charset="-122"/>
            </a:endParaRPr>
          </a:p>
        </p:txBody>
      </p:sp>
      <p:sp>
        <p:nvSpPr>
          <p:cNvPr id="54277" name="文本占位符 54276"/>
          <p:cNvSpPr>
            <a:spLocks noGrp="1"/>
          </p:cNvSpPr>
          <p:nvPr/>
        </p:nvSpPr>
        <p:spPr>
          <a:xfrm>
            <a:off x="6962140" y="1628775"/>
            <a:ext cx="4486275" cy="4679950"/>
          </a:xfrm>
          <a:prstGeom prst="rect">
            <a:avLst/>
          </a:prstGeom>
          <a:noFill/>
          <a:ln w="9525">
            <a:noFill/>
          </a:ln>
        </p:spPr>
        <p:txBody>
          <a:bodyPr lIns="0" tIns="0" rIns="0" bIns="0"/>
          <a:lstStyle>
            <a:lvl1pPr marL="0" lvl="0" indent="0" algn="l" defTabSz="914400" rtl="0" eaLnBrk="1" fontAlgn="base" latinLnBrk="0" hangingPunct="1">
              <a:lnSpc>
                <a:spcPct val="95000"/>
              </a:lnSpc>
              <a:spcBef>
                <a:spcPct val="50000"/>
              </a:spcBef>
              <a:spcAft>
                <a:spcPct val="0"/>
              </a:spcAft>
              <a:buClr>
                <a:srgbClr val="004880"/>
              </a:buClr>
              <a:buNone/>
              <a:defRPr sz="2600" b="0" i="0" u="none" kern="1200" baseline="0">
                <a:solidFill>
                  <a:schemeClr val="tx2"/>
                </a:solidFill>
                <a:latin typeface="+mn-lt"/>
                <a:ea typeface="+mn-ea"/>
                <a:cs typeface="+mn-cs"/>
              </a:defRPr>
            </a:lvl1pPr>
            <a:lvl2pPr marL="403225" lvl="1" indent="-288925" algn="l" defTabSz="914400" rtl="0" eaLnBrk="1" fontAlgn="base" latinLnBrk="0" hangingPunct="1">
              <a:lnSpc>
                <a:spcPct val="95000"/>
              </a:lnSpc>
              <a:spcBef>
                <a:spcPct val="30000"/>
              </a:spcBef>
              <a:spcAft>
                <a:spcPct val="0"/>
              </a:spcAft>
              <a:buClr>
                <a:srgbClr val="004880"/>
              </a:buClr>
              <a:buFont typeface="Arial" panose="020B0604020202020204" pitchFamily="34" charset="0"/>
              <a:buChar char="&gt;"/>
              <a:defRPr sz="2200" b="0" i="0" u="none" kern="1200" baseline="0">
                <a:solidFill>
                  <a:schemeClr val="tx1"/>
                </a:solidFill>
                <a:latin typeface="+mn-lt"/>
                <a:ea typeface="+mn-ea"/>
                <a:cs typeface="+mn-cs"/>
              </a:defRPr>
            </a:lvl2pPr>
            <a:lvl3pPr marL="857250" lvl="2" indent="-277495" algn="l" defTabSz="914400" rtl="0" eaLnBrk="1" fontAlgn="base" latinLnBrk="0" hangingPunct="1">
              <a:lnSpc>
                <a:spcPct val="95000"/>
              </a:lnSpc>
              <a:spcBef>
                <a:spcPct val="20000"/>
              </a:spcBef>
              <a:spcAft>
                <a:spcPct val="0"/>
              </a:spcAft>
              <a:buClr>
                <a:srgbClr val="004880"/>
              </a:buClr>
              <a:buFontTx/>
              <a:buChar char="–"/>
              <a:defRPr sz="2000" b="0" i="0" u="none" kern="1200" baseline="0">
                <a:solidFill>
                  <a:schemeClr val="tx1"/>
                </a:solidFill>
                <a:latin typeface="+mn-lt"/>
                <a:ea typeface="+mn-ea"/>
                <a:cs typeface="+mn-cs"/>
              </a:defRPr>
            </a:lvl3pPr>
            <a:lvl4pPr marL="1256030" lvl="3" indent="-284480" algn="l" defTabSz="914400" rtl="0" eaLnBrk="1" fontAlgn="base" latinLnBrk="0" hangingPunct="1">
              <a:lnSpc>
                <a:spcPct val="95000"/>
              </a:lnSpc>
              <a:spcBef>
                <a:spcPct val="10000"/>
              </a:spcBef>
              <a:spcAft>
                <a:spcPct val="0"/>
              </a:spcAft>
              <a:buClr>
                <a:srgbClr val="004880"/>
              </a:buClr>
              <a:buFont typeface="Times" pitchFamily="18" charset="0"/>
              <a:buChar char="•"/>
              <a:defRPr sz="2000" b="0" i="0" u="none" kern="1200" baseline="0">
                <a:solidFill>
                  <a:schemeClr val="tx1"/>
                </a:solidFill>
                <a:latin typeface="+mn-lt"/>
                <a:ea typeface="+mn-ea"/>
                <a:cs typeface="+mn-cs"/>
              </a:defRPr>
            </a:lvl4pPr>
            <a:lvl5pPr marL="1659255" lvl="4" indent="-288925" algn="l" defTabSz="914400" rtl="0" eaLnBrk="1" fontAlgn="base" latinLnBrk="0" hangingPunct="1">
              <a:lnSpc>
                <a:spcPct val="95000"/>
              </a:lnSpc>
              <a:spcBef>
                <a:spcPct val="40000"/>
              </a:spcBef>
              <a:spcAft>
                <a:spcPct val="0"/>
              </a:spcAft>
              <a:buClr>
                <a:srgbClr val="004880"/>
              </a:buClr>
              <a:buFontTx/>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95000"/>
              </a:lnSpc>
              <a:spcBef>
                <a:spcPct val="40000"/>
              </a:spcBef>
              <a:spcAft>
                <a:spcPct val="0"/>
              </a:spcAft>
              <a:buClr>
                <a:srgbClr val="004880"/>
              </a:buClr>
              <a:buFontTx/>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95000"/>
              </a:lnSpc>
              <a:spcBef>
                <a:spcPct val="40000"/>
              </a:spcBef>
              <a:spcAft>
                <a:spcPct val="0"/>
              </a:spcAft>
              <a:buClr>
                <a:srgbClr val="004880"/>
              </a:buClr>
              <a:buFontTx/>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95000"/>
              </a:lnSpc>
              <a:spcBef>
                <a:spcPct val="40000"/>
              </a:spcBef>
              <a:spcAft>
                <a:spcPct val="0"/>
              </a:spcAft>
              <a:buClr>
                <a:srgbClr val="004880"/>
              </a:buClr>
              <a:buFontTx/>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95000"/>
              </a:lnSpc>
              <a:spcBef>
                <a:spcPct val="40000"/>
              </a:spcBef>
              <a:spcAft>
                <a:spcPct val="0"/>
              </a:spcAft>
              <a:buClr>
                <a:srgbClr val="004880"/>
              </a:buClr>
              <a:buFontTx/>
              <a:buChar char="»"/>
              <a:defRPr sz="2000" b="0" i="0" u="none" kern="1200" baseline="0">
                <a:solidFill>
                  <a:schemeClr val="tx1"/>
                </a:solidFill>
                <a:latin typeface="+mn-lt"/>
                <a:ea typeface="+mn-ea"/>
                <a:cs typeface="+mn-cs"/>
              </a:defRPr>
            </a:lvl9pPr>
          </a:lstStyle>
          <a:p>
            <a:pPr marL="533400" indent="-533400">
              <a:buClr>
                <a:srgbClr val="004880"/>
              </a:buClr>
              <a:buSzTx/>
              <a:buFontTx/>
              <a:buNone/>
            </a:pPr>
            <a:r>
              <a:rPr lang="zh-CN" altLang="en-US" sz="2200" dirty="0"/>
              <a:t>讨论：</a:t>
            </a:r>
            <a:endParaRPr lang="zh-CN" altLang="en-US" sz="2200" dirty="0"/>
          </a:p>
          <a:p>
            <a:pPr marL="533400" indent="-533400">
              <a:buClr>
                <a:srgbClr val="004880"/>
              </a:buClr>
              <a:buSzTx/>
              <a:buFont typeface="Wingdings" panose="05000000000000000000" pitchFamily="2" charset="2"/>
              <a:buChar char="v"/>
            </a:pPr>
            <a:r>
              <a:rPr lang="zh-CN" altLang="en-US" sz="2200" dirty="0"/>
              <a:t>当</a:t>
            </a:r>
            <a:r>
              <a:rPr lang="en-US" altLang="zh-CN" sz="2200"/>
              <a:t>z</a:t>
            </a:r>
            <a:r>
              <a:rPr lang="en-US" altLang="zh-CN" sz="2200" baseline="-25000"/>
              <a:t>2</a:t>
            </a:r>
            <a:r>
              <a:rPr lang="en-US" altLang="zh-CN" sz="2200"/>
              <a:t>&gt;z</a:t>
            </a:r>
            <a:r>
              <a:rPr lang="en-US" altLang="zh-CN" sz="2200" baseline="-25000"/>
              <a:t>1</a:t>
            </a:r>
            <a:r>
              <a:rPr lang="zh-CN" altLang="en-US" sz="2200" dirty="0"/>
              <a:t>时，</a:t>
            </a:r>
            <a:r>
              <a:rPr lang="en-US" altLang="zh-CN" sz="2200"/>
              <a:t>r≈1</a:t>
            </a:r>
            <a:r>
              <a:rPr lang="zh-CN" altLang="en-US" sz="2200"/>
              <a:t>，</a:t>
            </a:r>
            <a:r>
              <a:rPr lang="en-US" altLang="zh-CN" sz="2200"/>
              <a:t>p</a:t>
            </a:r>
            <a:r>
              <a:rPr lang="en-US" altLang="zh-CN" sz="2200" baseline="-25000"/>
              <a:t>r</a:t>
            </a:r>
            <a:r>
              <a:rPr lang="zh-CN" altLang="en-US" sz="2200"/>
              <a:t>与</a:t>
            </a:r>
            <a:r>
              <a:rPr lang="en-US" altLang="zh-CN" sz="2200"/>
              <a:t>p</a:t>
            </a:r>
            <a:r>
              <a:rPr lang="en-US" altLang="zh-CN" sz="2200" baseline="-25000"/>
              <a:t>0</a:t>
            </a:r>
            <a:r>
              <a:rPr lang="zh-CN" altLang="en-US" sz="2200" dirty="0"/>
              <a:t>同相位，类似驻波，声压振幅最大为</a:t>
            </a:r>
            <a:r>
              <a:rPr lang="en-US" altLang="zh-CN" sz="2200"/>
              <a:t>p</a:t>
            </a:r>
            <a:r>
              <a:rPr lang="en-US" altLang="zh-CN" sz="2200" baseline="-25000"/>
              <a:t>r</a:t>
            </a:r>
            <a:r>
              <a:rPr lang="en-US" altLang="zh-CN" sz="2200"/>
              <a:t>+</a:t>
            </a:r>
            <a:r>
              <a:rPr lang="en-US" altLang="zh-CN" sz="2200" baseline="-25000"/>
              <a:t> </a:t>
            </a:r>
            <a:r>
              <a:rPr lang="en-US" altLang="zh-CN" sz="2200"/>
              <a:t>p</a:t>
            </a:r>
            <a:r>
              <a:rPr lang="en-US" altLang="zh-CN" sz="2200" baseline="-25000" dirty="0"/>
              <a:t>0</a:t>
            </a:r>
            <a:r>
              <a:rPr lang="zh-CN" altLang="en-US" sz="2200" baseline="-25000" dirty="0"/>
              <a:t>；</a:t>
            </a:r>
            <a:endParaRPr lang="zh-CN" altLang="en-US" sz="2200" baseline="-25000" dirty="0"/>
          </a:p>
          <a:p>
            <a:pPr marL="533400" indent="-533400">
              <a:buClr>
                <a:srgbClr val="004880"/>
              </a:buClr>
              <a:buSzTx/>
              <a:buFont typeface="Wingdings" panose="05000000000000000000" pitchFamily="2" charset="2"/>
              <a:buChar char="v"/>
            </a:pPr>
            <a:r>
              <a:rPr lang="zh-CN" altLang="en-US" sz="2200"/>
              <a:t>当</a:t>
            </a:r>
            <a:r>
              <a:rPr lang="en-US" altLang="zh-CN" sz="2200"/>
              <a:t>z</a:t>
            </a:r>
            <a:r>
              <a:rPr lang="en-US" altLang="zh-CN" sz="2200" baseline="-25000"/>
              <a:t>1</a:t>
            </a:r>
            <a:r>
              <a:rPr lang="en-US" altLang="zh-CN" sz="2200"/>
              <a:t>&gt;z</a:t>
            </a:r>
            <a:r>
              <a:rPr lang="en-US" altLang="zh-CN" sz="2200" baseline="-25000"/>
              <a:t>2</a:t>
            </a:r>
            <a:r>
              <a:rPr lang="zh-CN" altLang="en-US" sz="2200" dirty="0"/>
              <a:t>时，</a:t>
            </a:r>
            <a:r>
              <a:rPr lang="en-US" altLang="zh-CN" sz="2200"/>
              <a:t>r≈-1</a:t>
            </a:r>
            <a:r>
              <a:rPr lang="zh-CN" altLang="en-US" sz="2200"/>
              <a:t>，</a:t>
            </a:r>
            <a:r>
              <a:rPr lang="en-US" altLang="zh-CN" sz="2200"/>
              <a:t>p</a:t>
            </a:r>
            <a:r>
              <a:rPr lang="en-US" altLang="zh-CN" sz="2200" baseline="-25000"/>
              <a:t>r</a:t>
            </a:r>
            <a:r>
              <a:rPr lang="zh-CN" altLang="en-US" sz="2200"/>
              <a:t>与</a:t>
            </a:r>
            <a:r>
              <a:rPr lang="en-US" altLang="zh-CN" sz="2200"/>
              <a:t>p</a:t>
            </a:r>
            <a:r>
              <a:rPr lang="en-US" altLang="zh-CN" sz="2200" baseline="-25000"/>
              <a:t>0</a:t>
            </a:r>
            <a:r>
              <a:rPr lang="zh-CN" altLang="en-US" sz="2200" dirty="0"/>
              <a:t>反相位，声压振幅为</a:t>
            </a:r>
            <a:r>
              <a:rPr lang="en-US" altLang="zh-CN" sz="2200"/>
              <a:t>p</a:t>
            </a:r>
            <a:r>
              <a:rPr lang="en-US" altLang="zh-CN" sz="2200" baseline="-25000"/>
              <a:t>r</a:t>
            </a:r>
            <a:r>
              <a:rPr lang="en-US" altLang="zh-CN" sz="2200"/>
              <a:t>-</a:t>
            </a:r>
            <a:r>
              <a:rPr lang="en-US" altLang="zh-CN" sz="2200" baseline="-25000"/>
              <a:t> </a:t>
            </a:r>
            <a:r>
              <a:rPr lang="en-US" altLang="zh-CN" sz="2200"/>
              <a:t>p</a:t>
            </a:r>
            <a:r>
              <a:rPr lang="en-US" altLang="zh-CN" sz="2200" baseline="-25000" dirty="0"/>
              <a:t>0</a:t>
            </a:r>
            <a:r>
              <a:rPr lang="zh-CN" altLang="en-US" sz="2200" baseline="-25000" dirty="0"/>
              <a:t>；</a:t>
            </a:r>
            <a:endParaRPr lang="zh-CN" altLang="en-US" sz="2200" baseline="-25000" dirty="0"/>
          </a:p>
          <a:p>
            <a:pPr marL="533400" indent="-533400">
              <a:buClr>
                <a:srgbClr val="004880"/>
              </a:buClr>
              <a:buSzTx/>
              <a:buFont typeface="Wingdings" panose="05000000000000000000" pitchFamily="2" charset="2"/>
              <a:buChar char="v"/>
            </a:pPr>
            <a:r>
              <a:rPr lang="zh-CN" altLang="en-US" sz="2200"/>
              <a:t>当</a:t>
            </a:r>
            <a:r>
              <a:rPr lang="en-US" altLang="zh-CN" sz="2200"/>
              <a:t>z</a:t>
            </a:r>
            <a:r>
              <a:rPr lang="en-US" altLang="zh-CN" sz="2200" baseline="-25000"/>
              <a:t>1</a:t>
            </a:r>
            <a:r>
              <a:rPr lang="en-US" altLang="zh-CN" sz="2200"/>
              <a:t>&gt;&gt;z</a:t>
            </a:r>
            <a:r>
              <a:rPr lang="en-US" altLang="zh-CN" sz="2200" baseline="-25000"/>
              <a:t>2</a:t>
            </a:r>
            <a:r>
              <a:rPr lang="zh-CN" altLang="en-US" sz="2200" dirty="0"/>
              <a:t>时，</a:t>
            </a:r>
            <a:r>
              <a:rPr lang="en-US" altLang="zh-CN" sz="2200" dirty="0"/>
              <a:t>r=-1</a:t>
            </a:r>
            <a:r>
              <a:rPr lang="zh-CN" altLang="en-US" sz="2200" dirty="0"/>
              <a:t>，</a:t>
            </a:r>
            <a:r>
              <a:rPr lang="en-US" altLang="zh-CN" sz="2200" dirty="0"/>
              <a:t>t=0,</a:t>
            </a:r>
            <a:r>
              <a:rPr lang="zh-CN" altLang="en-US" sz="2200" dirty="0"/>
              <a:t>全反射，存在于固</a:t>
            </a:r>
            <a:r>
              <a:rPr lang="en-US" altLang="zh-CN" sz="2200" dirty="0"/>
              <a:t>/</a:t>
            </a:r>
            <a:r>
              <a:rPr lang="zh-CN" altLang="en-US" sz="2200" dirty="0"/>
              <a:t>气或液</a:t>
            </a:r>
            <a:r>
              <a:rPr lang="en-US" altLang="zh-CN" sz="2200" dirty="0"/>
              <a:t>/</a:t>
            </a:r>
            <a:r>
              <a:rPr lang="zh-CN" altLang="en-US" sz="2200" dirty="0"/>
              <a:t>气界面；</a:t>
            </a:r>
            <a:endParaRPr lang="zh-CN" altLang="en-US" sz="2200" dirty="0"/>
          </a:p>
          <a:p>
            <a:pPr marL="533400" indent="-533400">
              <a:buClr>
                <a:srgbClr val="004880"/>
              </a:buClr>
              <a:buSzTx/>
              <a:buFont typeface="Wingdings" panose="05000000000000000000" pitchFamily="2" charset="2"/>
              <a:buChar char="v"/>
            </a:pPr>
            <a:r>
              <a:rPr lang="zh-CN" altLang="en-US" sz="2200" dirty="0"/>
              <a:t>当</a:t>
            </a:r>
            <a:r>
              <a:rPr lang="en-US" altLang="zh-CN" sz="2200"/>
              <a:t>z</a:t>
            </a:r>
            <a:r>
              <a:rPr lang="en-US" altLang="zh-CN" sz="2200" baseline="-25000"/>
              <a:t>1</a:t>
            </a:r>
            <a:r>
              <a:rPr lang="en-US" altLang="en-US"/>
              <a:t>≈</a:t>
            </a:r>
            <a:r>
              <a:rPr lang="en-US" altLang="zh-CN" sz="2200"/>
              <a:t>z</a:t>
            </a:r>
            <a:r>
              <a:rPr lang="en-US" altLang="zh-CN" sz="2200" baseline="-25000"/>
              <a:t>2</a:t>
            </a:r>
            <a:r>
              <a:rPr lang="zh-CN" altLang="en-US" sz="2200" dirty="0"/>
              <a:t>时，</a:t>
            </a:r>
            <a:r>
              <a:rPr lang="en-US" altLang="zh-CN" sz="2200" dirty="0"/>
              <a:t>r=0</a:t>
            </a:r>
            <a:r>
              <a:rPr lang="zh-CN" altLang="en-US" sz="2200" dirty="0"/>
              <a:t>，</a:t>
            </a:r>
            <a:r>
              <a:rPr lang="en-US" altLang="zh-CN" sz="2200" dirty="0"/>
              <a:t>t=1,</a:t>
            </a:r>
            <a:r>
              <a:rPr lang="zh-CN" altLang="en-US" sz="2200" dirty="0"/>
              <a:t>几乎全透射，无反射。</a:t>
            </a:r>
            <a:endParaRPr lang="zh-CN" altLang="en-US" sz="2200" dirty="0"/>
          </a:p>
        </p:txBody>
      </p:sp>
      <p:pic>
        <p:nvPicPr>
          <p:cNvPr id="54278" name="图片 54277" descr="23"/>
          <p:cNvPicPr>
            <a:picLocks noChangeAspect="1"/>
          </p:cNvPicPr>
          <p:nvPr/>
        </p:nvPicPr>
        <p:blipFill>
          <a:blip r:embed="rId1"/>
          <a:stretch>
            <a:fillRect/>
          </a:stretch>
        </p:blipFill>
        <p:spPr>
          <a:xfrm>
            <a:off x="1769428" y="2246948"/>
            <a:ext cx="3743325" cy="1008062"/>
          </a:xfrm>
          <a:prstGeom prst="rect">
            <a:avLst/>
          </a:prstGeom>
          <a:noFill/>
          <a:ln w="9525">
            <a:noFill/>
          </a:ln>
        </p:spPr>
      </p:pic>
      <p:pic>
        <p:nvPicPr>
          <p:cNvPr id="54279" name="图片 54278" descr="24"/>
          <p:cNvPicPr>
            <a:picLocks noChangeAspect="1"/>
          </p:cNvPicPr>
          <p:nvPr/>
        </p:nvPicPr>
        <p:blipFill>
          <a:blip r:embed="rId2"/>
          <a:stretch>
            <a:fillRect/>
          </a:stretch>
        </p:blipFill>
        <p:spPr>
          <a:xfrm>
            <a:off x="2915285" y="3420745"/>
            <a:ext cx="2372995" cy="3437255"/>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rmAutofit/>
          </a:bodyPr>
          <a:p>
            <a:pPr algn="ctr"/>
            <a:r>
              <a:rPr>
                <a:sym typeface="+mn-ea"/>
              </a:rPr>
              <a:t>界面上超声波的反射和透射</a:t>
            </a:r>
            <a:endParaRPr lang="zh-CN" altLang="en-US"/>
          </a:p>
        </p:txBody>
      </p:sp>
      <p:sp>
        <p:nvSpPr>
          <p:cNvPr id="55298" name="标题 55297"/>
          <p:cNvSpPr>
            <a:spLocks noGrp="1"/>
          </p:cNvSpPr>
          <p:nvPr/>
        </p:nvSpPr>
        <p:spPr>
          <a:xfrm>
            <a:off x="659765" y="1341120"/>
            <a:ext cx="8460105" cy="490220"/>
          </a:xfrm>
          <a:prstGeom prst="rect">
            <a:avLst/>
          </a:prstGeom>
          <a:noFill/>
          <a:ln w="9525">
            <a:noFill/>
          </a:ln>
        </p:spPr>
        <p:txBody>
          <a:bodyPr lIns="0" tIns="0" rIns="0" bIns="0"/>
          <a:lstStyle>
            <a:lvl1pPr marL="0" lvl="0" indent="0" algn="l" defTabSz="914400" rtl="0" eaLnBrk="1" fontAlgn="base" latinLnBrk="0" hangingPunct="1">
              <a:lnSpc>
                <a:spcPct val="95000"/>
              </a:lnSpc>
              <a:spcBef>
                <a:spcPct val="0"/>
              </a:spcBef>
              <a:spcAft>
                <a:spcPct val="0"/>
              </a:spcAft>
              <a:buNone/>
              <a:defRPr sz="3200" b="0" i="0" u="none" kern="1200" baseline="0">
                <a:solidFill>
                  <a:srgbClr val="004880"/>
                </a:solidFill>
                <a:latin typeface="+mj-lt"/>
                <a:ea typeface="+mj-ea"/>
                <a:cs typeface="+mj-cs"/>
              </a:defRPr>
            </a:lvl1pPr>
          </a:lstStyle>
          <a:p>
            <a:pPr algn="l" fontAlgn="auto">
              <a:lnSpc>
                <a:spcPct val="150000"/>
              </a:lnSpc>
              <a:spcBef>
                <a:spcPts val="0"/>
              </a:spcBef>
              <a:spcAft>
                <a:spcPts val="1000"/>
              </a:spcAft>
              <a:buClr>
                <a:srgbClr val="004880"/>
              </a:buClr>
              <a:buSzTx/>
              <a:buFontTx/>
            </a:pPr>
            <a:r>
              <a:rPr lang="zh-CN" altLang="en-US" sz="2400" dirty="0">
                <a:solidFill>
                  <a:schemeClr val="tx1"/>
                </a:solidFill>
                <a:uFillTx/>
                <a:latin typeface="黑体" panose="02010609060101010101" charset="-122"/>
                <a:ea typeface="黑体" panose="02010609060101010101" charset="-122"/>
                <a:cs typeface="+mn-cs"/>
              </a:rPr>
              <a:t>二、倾斜入射到平界面上的反射与透射</a:t>
            </a:r>
            <a:endParaRPr lang="zh-CN" altLang="en-US" sz="2400" dirty="0">
              <a:solidFill>
                <a:schemeClr val="tx1"/>
              </a:solidFill>
              <a:uFillTx/>
              <a:latin typeface="黑体" panose="02010609060101010101" charset="-122"/>
              <a:ea typeface="黑体" panose="02010609060101010101" charset="-122"/>
              <a:cs typeface="+mn-cs"/>
            </a:endParaRPr>
          </a:p>
        </p:txBody>
      </p:sp>
      <p:sp>
        <p:nvSpPr>
          <p:cNvPr id="55300" name="文本占位符 55299"/>
          <p:cNvSpPr>
            <a:spLocks noGrp="1"/>
          </p:cNvSpPr>
          <p:nvPr>
            <p:ph type="body" sz="half" idx="1"/>
          </p:nvPr>
        </p:nvSpPr>
        <p:spPr>
          <a:xfrm>
            <a:off x="647065" y="1936750"/>
            <a:ext cx="8010525" cy="4225290"/>
          </a:xfrm>
        </p:spPr>
        <p:txBody>
          <a:bodyPr lIns="0" tIns="0" rIns="0" bIns="0"/>
          <a:p>
            <a:pPr marL="533400" indent="-533400">
              <a:buClr>
                <a:srgbClr val="004880"/>
              </a:buClr>
              <a:buSzTx/>
              <a:buFontTx/>
              <a:buNone/>
            </a:pPr>
            <a:r>
              <a:rPr lang="zh-CN" altLang="en-US" sz="2000" b="1" dirty="0">
                <a:solidFill>
                  <a:schemeClr val="tx1"/>
                </a:solidFill>
              </a:rPr>
              <a:t>（一）波型转换和反射、折射定律</a:t>
            </a:r>
            <a:endParaRPr lang="zh-CN" altLang="en-US" sz="2000" b="1" dirty="0">
              <a:solidFill>
                <a:schemeClr val="tx1"/>
              </a:solidFill>
            </a:endParaRPr>
          </a:p>
          <a:p>
            <a:pPr marL="533400" indent="-533400">
              <a:buClr>
                <a:srgbClr val="004880"/>
              </a:buClr>
              <a:buSzTx/>
              <a:buFont typeface="Wingdings" panose="05000000000000000000" pitchFamily="2" charset="2"/>
              <a:buChar char="v"/>
            </a:pPr>
            <a:r>
              <a:rPr lang="zh-CN" altLang="en-US" sz="2000" b="1" dirty="0">
                <a:solidFill>
                  <a:schemeClr val="tx1"/>
                </a:solidFill>
              </a:rPr>
              <a:t>波型转换</a:t>
            </a:r>
            <a:endParaRPr lang="zh-CN" altLang="en-US" sz="2000" b="1" dirty="0">
              <a:solidFill>
                <a:schemeClr val="tx1"/>
              </a:solidFill>
            </a:endParaRPr>
          </a:p>
          <a:p>
            <a:pPr marL="533400" indent="-533400">
              <a:buClr>
                <a:srgbClr val="004880"/>
              </a:buClr>
              <a:buSzTx/>
              <a:buFont typeface="Wingdings" panose="05000000000000000000" pitchFamily="2" charset="2"/>
              <a:buChar char="v"/>
            </a:pPr>
            <a:r>
              <a:rPr lang="zh-CN" altLang="en-US" sz="2000" b="1" dirty="0">
                <a:solidFill>
                  <a:schemeClr val="tx1"/>
                </a:solidFill>
              </a:rPr>
              <a:t>发生转换的条件：</a:t>
            </a:r>
            <a:endParaRPr lang="zh-CN" altLang="en-US" sz="2000" b="1" dirty="0">
              <a:solidFill>
                <a:schemeClr val="tx1"/>
              </a:solidFill>
            </a:endParaRPr>
          </a:p>
          <a:p>
            <a:pPr marL="914400" lvl="1" indent="-800100">
              <a:buFont typeface="Wingdings" panose="05000000000000000000" pitchFamily="2" charset="2"/>
              <a:buChar char="v"/>
            </a:pPr>
            <a:r>
              <a:rPr lang="zh-CN" altLang="en-US" sz="1800" b="1" dirty="0">
                <a:solidFill>
                  <a:schemeClr val="tx1"/>
                </a:solidFill>
              </a:rPr>
              <a:t>只发生在倾斜入射场合；</a:t>
            </a:r>
            <a:endParaRPr lang="zh-CN" altLang="en-US" sz="1800" b="1" dirty="0">
              <a:solidFill>
                <a:schemeClr val="tx1"/>
              </a:solidFill>
            </a:endParaRPr>
          </a:p>
          <a:p>
            <a:pPr marL="914400" lvl="1" indent="-800100">
              <a:buFont typeface="Wingdings" panose="05000000000000000000" pitchFamily="2" charset="2"/>
              <a:buChar char="v"/>
            </a:pPr>
            <a:r>
              <a:rPr lang="zh-CN" altLang="en-US" sz="1800" b="1" dirty="0">
                <a:solidFill>
                  <a:schemeClr val="tx1"/>
                </a:solidFill>
              </a:rPr>
              <a:t>只发生在能同时传播几种波的介质中，比如固体中。</a:t>
            </a:r>
            <a:endParaRPr lang="zh-CN" altLang="en-US" sz="1800" b="1" dirty="0">
              <a:solidFill>
                <a:schemeClr val="tx1"/>
              </a:solidFill>
            </a:endParaRPr>
          </a:p>
          <a:p>
            <a:pPr marL="533400" indent="-533400">
              <a:buClr>
                <a:srgbClr val="004880"/>
              </a:buClr>
              <a:buSzTx/>
              <a:buFont typeface="Wingdings" panose="05000000000000000000" pitchFamily="2" charset="2"/>
              <a:buChar char="v"/>
            </a:pPr>
            <a:r>
              <a:rPr lang="zh-CN" altLang="en-US" sz="2000" b="1" dirty="0">
                <a:solidFill>
                  <a:schemeClr val="tx1"/>
                </a:solidFill>
              </a:rPr>
              <a:t>反射、折射定律</a:t>
            </a:r>
            <a:endParaRPr lang="zh-CN" altLang="en-US" sz="2000" b="1" dirty="0">
              <a:solidFill>
                <a:schemeClr val="tx1"/>
              </a:solidFill>
            </a:endParaRPr>
          </a:p>
        </p:txBody>
      </p:sp>
      <p:graphicFrame>
        <p:nvGraphicFramePr>
          <p:cNvPr id="2313" name="对象 2312"/>
          <p:cNvGraphicFramePr>
            <a:graphicFrameLocks noChangeAspect="1"/>
          </p:cNvGraphicFramePr>
          <p:nvPr/>
        </p:nvGraphicFramePr>
        <p:xfrm>
          <a:off x="3064510" y="5222875"/>
          <a:ext cx="2260600" cy="679450"/>
        </p:xfrm>
        <a:graphic>
          <a:graphicData uri="http://schemas.openxmlformats.org/presentationml/2006/ole">
            <mc:AlternateContent xmlns:mc="http://schemas.openxmlformats.org/markup-compatibility/2006">
              <mc:Choice xmlns:v="urn:schemas-microsoft-com:vml" Requires="v">
                <p:oleObj spid="_x0000_s3095" name="" r:id="rId1" imgW="760095" imgH="431800" progId="Equation.3">
                  <p:embed/>
                </p:oleObj>
              </mc:Choice>
              <mc:Fallback>
                <p:oleObj name="" r:id="rId1" imgW="760095" imgH="431800" progId="Equation.3">
                  <p:embed/>
                  <p:pic>
                    <p:nvPicPr>
                      <p:cNvPr id="0" name="图片 3094"/>
                      <p:cNvPicPr/>
                      <p:nvPr/>
                    </p:nvPicPr>
                    <p:blipFill>
                      <a:blip r:embed="rId2"/>
                      <a:stretch>
                        <a:fillRect/>
                      </a:stretch>
                    </p:blipFill>
                    <p:spPr>
                      <a:xfrm>
                        <a:off x="3064510" y="5222875"/>
                        <a:ext cx="2260600" cy="679450"/>
                      </a:xfrm>
                      <a:prstGeom prst="rect">
                        <a:avLst/>
                      </a:prstGeom>
                      <a:noFill/>
                      <a:ln w="38100">
                        <a:noFill/>
                        <a:miter/>
                      </a:ln>
                    </p:spPr>
                  </p:pic>
                </p:oleObj>
              </mc:Fallback>
            </mc:AlternateContent>
          </a:graphicData>
        </a:graphic>
      </p:graphicFrame>
      <p:graphicFrame>
        <p:nvGraphicFramePr>
          <p:cNvPr id="2314" name="对象 2313"/>
          <p:cNvGraphicFramePr>
            <a:graphicFrameLocks noChangeAspect="1"/>
          </p:cNvGraphicFramePr>
          <p:nvPr/>
        </p:nvGraphicFramePr>
        <p:xfrm>
          <a:off x="3064510" y="5984875"/>
          <a:ext cx="2281238" cy="679450"/>
        </p:xfrm>
        <a:graphic>
          <a:graphicData uri="http://schemas.openxmlformats.org/presentationml/2006/ole">
            <mc:AlternateContent xmlns:mc="http://schemas.openxmlformats.org/markup-compatibility/2006">
              <mc:Choice xmlns:v="urn:schemas-microsoft-com:vml" Requires="v">
                <p:oleObj spid="_x0000_s3096" name="" r:id="rId3" imgW="763905" imgH="431800" progId="Equation.3">
                  <p:embed/>
                </p:oleObj>
              </mc:Choice>
              <mc:Fallback>
                <p:oleObj name="" r:id="rId3" imgW="763905" imgH="431800" progId="Equation.3">
                  <p:embed/>
                  <p:pic>
                    <p:nvPicPr>
                      <p:cNvPr id="0" name="图片 3095"/>
                      <p:cNvPicPr/>
                      <p:nvPr/>
                    </p:nvPicPr>
                    <p:blipFill>
                      <a:blip r:embed="rId4"/>
                      <a:stretch>
                        <a:fillRect/>
                      </a:stretch>
                    </p:blipFill>
                    <p:spPr>
                      <a:xfrm>
                        <a:off x="3064510" y="5984875"/>
                        <a:ext cx="2281238" cy="679450"/>
                      </a:xfrm>
                      <a:prstGeom prst="rect">
                        <a:avLst/>
                      </a:prstGeom>
                      <a:noFill/>
                      <a:ln w="38100">
                        <a:noFill/>
                        <a:miter/>
                      </a:ln>
                    </p:spPr>
                  </p:pic>
                </p:oleObj>
              </mc:Fallback>
            </mc:AlternateContent>
          </a:graphicData>
        </a:graphic>
      </p:graphicFrame>
      <p:sp>
        <p:nvSpPr>
          <p:cNvPr id="2315" name="矩形 2314"/>
          <p:cNvSpPr/>
          <p:nvPr/>
        </p:nvSpPr>
        <p:spPr>
          <a:xfrm>
            <a:off x="1464310" y="5299075"/>
            <a:ext cx="914400" cy="366713"/>
          </a:xfrm>
          <a:prstGeom prst="rect">
            <a:avLst/>
          </a:prstGeom>
          <a:noFill/>
          <a:ln w="9525">
            <a:noFill/>
          </a:ln>
        </p:spPr>
        <p:txBody>
          <a:bodyPr>
            <a:spAutoFit/>
          </a:bodyPr>
          <a:p>
            <a:pPr>
              <a:spcBef>
                <a:spcPct val="50000"/>
              </a:spcBef>
            </a:pPr>
            <a:r>
              <a:rPr lang="zh-CN" altLang="en-US">
                <a:solidFill>
                  <a:srgbClr val="6600CC"/>
                </a:solidFill>
                <a:ea typeface="宋体" panose="02010600030101010101" pitchFamily="2" charset="-122"/>
              </a:rPr>
              <a:t>反射：</a:t>
            </a:r>
            <a:endParaRPr lang="zh-CN" altLang="en-US">
              <a:solidFill>
                <a:srgbClr val="6600CC"/>
              </a:solidFill>
              <a:ea typeface="宋体" panose="02010600030101010101" pitchFamily="2" charset="-122"/>
            </a:endParaRPr>
          </a:p>
        </p:txBody>
      </p:sp>
      <p:sp>
        <p:nvSpPr>
          <p:cNvPr id="2316" name="矩形 2315"/>
          <p:cNvSpPr/>
          <p:nvPr/>
        </p:nvSpPr>
        <p:spPr>
          <a:xfrm>
            <a:off x="1388110" y="5984875"/>
            <a:ext cx="914400" cy="368300"/>
          </a:xfrm>
          <a:prstGeom prst="rect">
            <a:avLst/>
          </a:prstGeom>
          <a:noFill/>
          <a:ln w="9525">
            <a:noFill/>
          </a:ln>
        </p:spPr>
        <p:txBody>
          <a:bodyPr>
            <a:spAutoFit/>
          </a:bodyPr>
          <a:p>
            <a:pPr>
              <a:spcBef>
                <a:spcPct val="50000"/>
              </a:spcBef>
            </a:pPr>
            <a:r>
              <a:rPr lang="en-US" altLang="zh-CN">
                <a:solidFill>
                  <a:srgbClr val="6600CC"/>
                </a:solidFill>
                <a:ea typeface="宋体" panose="02010600030101010101" pitchFamily="2" charset="-122"/>
              </a:rPr>
              <a:t> </a:t>
            </a:r>
            <a:r>
              <a:rPr lang="zh-CN" altLang="en-US">
                <a:solidFill>
                  <a:srgbClr val="6600CC"/>
                </a:solidFill>
                <a:ea typeface="宋体" panose="02010600030101010101" pitchFamily="2" charset="-122"/>
              </a:rPr>
              <a:t>折射：</a:t>
            </a:r>
            <a:endParaRPr lang="zh-CN" altLang="en-US">
              <a:solidFill>
                <a:srgbClr val="6600CC"/>
              </a:solidFill>
              <a:ea typeface="宋体" panose="02010600030101010101" pitchFamily="2" charset="-122"/>
            </a:endParaRPr>
          </a:p>
        </p:txBody>
      </p:sp>
      <p:graphicFrame>
        <p:nvGraphicFramePr>
          <p:cNvPr id="2336" name="对象 2335"/>
          <p:cNvGraphicFramePr>
            <a:graphicFrameLocks noChangeAspect="1"/>
          </p:cNvGraphicFramePr>
          <p:nvPr/>
        </p:nvGraphicFramePr>
        <p:xfrm>
          <a:off x="8139430" y="4157345"/>
          <a:ext cx="2590800" cy="2506663"/>
        </p:xfrm>
        <a:graphic>
          <a:graphicData uri="http://schemas.openxmlformats.org/presentationml/2006/ole">
            <mc:AlternateContent xmlns:mc="http://schemas.openxmlformats.org/markup-compatibility/2006">
              <mc:Choice xmlns:v="urn:schemas-microsoft-com:vml" Requires="v">
                <p:oleObj spid="_x0000_s3101" name="" r:id="rId5" imgW="2619375" imgH="2533650" progId="Paint.Picture">
                  <p:embed/>
                </p:oleObj>
              </mc:Choice>
              <mc:Fallback>
                <p:oleObj name="" r:id="rId5" imgW="2619375" imgH="2533650" progId="Paint.Picture">
                  <p:embed/>
                  <p:pic>
                    <p:nvPicPr>
                      <p:cNvPr id="0" name="图片 3100"/>
                      <p:cNvPicPr/>
                      <p:nvPr/>
                    </p:nvPicPr>
                    <p:blipFill>
                      <a:blip r:embed="rId6"/>
                      <a:stretch>
                        <a:fillRect/>
                      </a:stretch>
                    </p:blipFill>
                    <p:spPr>
                      <a:xfrm>
                        <a:off x="8139430" y="4157345"/>
                        <a:ext cx="2590800" cy="2506663"/>
                      </a:xfrm>
                      <a:prstGeom prst="rect">
                        <a:avLst/>
                      </a:prstGeom>
                      <a:noFill/>
                      <a:ln w="38100">
                        <a:noFill/>
                        <a:miter/>
                      </a:ln>
                    </p:spPr>
                  </p:pic>
                </p:oleObj>
              </mc:Fallback>
            </mc:AlternateContent>
          </a:graphicData>
        </a:graphic>
      </p:graphicFrame>
    </p:spTree>
    <p:custDataLst>
      <p:tags r:id="rId7"/>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rmAutofit/>
          </a:bodyPr>
          <a:p>
            <a:pPr algn="ctr"/>
            <a:r>
              <a:rPr>
                <a:sym typeface="+mn-ea"/>
              </a:rPr>
              <a:t>界面上超声波的反射和透射</a:t>
            </a:r>
            <a:endParaRPr lang="zh-CN" altLang="en-US"/>
          </a:p>
        </p:txBody>
      </p:sp>
      <p:sp>
        <p:nvSpPr>
          <p:cNvPr id="2" name="文本框 1"/>
          <p:cNvSpPr txBox="1"/>
          <p:nvPr/>
        </p:nvSpPr>
        <p:spPr>
          <a:xfrm>
            <a:off x="1272540" y="1385570"/>
            <a:ext cx="2316480" cy="368300"/>
          </a:xfrm>
          <a:prstGeom prst="rect">
            <a:avLst/>
          </a:prstGeom>
          <a:noFill/>
        </p:spPr>
        <p:txBody>
          <a:bodyPr wrap="none" rtlCol="0" anchor="t">
            <a:spAutoFit/>
          </a:bodyPr>
          <a:p>
            <a:pPr marL="533400" indent="-533400">
              <a:buClr>
                <a:srgbClr val="004880"/>
              </a:buClr>
              <a:buSzTx/>
              <a:buFont typeface="Wingdings" panose="05000000000000000000" pitchFamily="2" charset="2"/>
              <a:buChar char="v"/>
            </a:pPr>
            <a:r>
              <a:rPr lang="zh-CN" altLang="en-US" b="1" dirty="0">
                <a:sym typeface="+mn-ea"/>
              </a:rPr>
              <a:t>反射、折射定律</a:t>
            </a:r>
            <a:endParaRPr lang="zh-CN" altLang="en-US"/>
          </a:p>
        </p:txBody>
      </p:sp>
      <p:graphicFrame>
        <p:nvGraphicFramePr>
          <p:cNvPr id="2313" name="对象 2312"/>
          <p:cNvGraphicFramePr>
            <a:graphicFrameLocks noChangeAspect="1"/>
          </p:cNvGraphicFramePr>
          <p:nvPr/>
        </p:nvGraphicFramePr>
        <p:xfrm>
          <a:off x="1550035" y="5201920"/>
          <a:ext cx="2202815" cy="679450"/>
        </p:xfrm>
        <a:graphic>
          <a:graphicData uri="http://schemas.openxmlformats.org/presentationml/2006/ole">
            <mc:AlternateContent xmlns:mc="http://schemas.openxmlformats.org/markup-compatibility/2006">
              <mc:Choice xmlns:v="urn:schemas-microsoft-com:vml" Requires="v">
                <p:oleObj spid="_x0000_s3095" name="" r:id="rId1" imgW="1447800" imgH="431800" progId="Equation.3">
                  <p:embed/>
                </p:oleObj>
              </mc:Choice>
              <mc:Fallback>
                <p:oleObj name="" r:id="rId1" imgW="1447800" imgH="431800" progId="Equation.3">
                  <p:embed/>
                  <p:pic>
                    <p:nvPicPr>
                      <p:cNvPr id="0" name="图片 3094"/>
                      <p:cNvPicPr/>
                      <p:nvPr/>
                    </p:nvPicPr>
                    <p:blipFill>
                      <a:blip r:embed="rId2"/>
                      <a:stretch>
                        <a:fillRect/>
                      </a:stretch>
                    </p:blipFill>
                    <p:spPr>
                      <a:xfrm>
                        <a:off x="1550035" y="5201920"/>
                        <a:ext cx="2202815" cy="679450"/>
                      </a:xfrm>
                      <a:prstGeom prst="rect">
                        <a:avLst/>
                      </a:prstGeom>
                      <a:noFill/>
                      <a:ln w="38100">
                        <a:noFill/>
                        <a:miter/>
                      </a:ln>
                    </p:spPr>
                  </p:pic>
                </p:oleObj>
              </mc:Fallback>
            </mc:AlternateContent>
          </a:graphicData>
        </a:graphic>
      </p:graphicFrame>
      <p:graphicFrame>
        <p:nvGraphicFramePr>
          <p:cNvPr id="2314" name="对象 2313"/>
          <p:cNvGraphicFramePr>
            <a:graphicFrameLocks noChangeAspect="1"/>
          </p:cNvGraphicFramePr>
          <p:nvPr/>
        </p:nvGraphicFramePr>
        <p:xfrm>
          <a:off x="1470660" y="5984875"/>
          <a:ext cx="2281238" cy="679450"/>
        </p:xfrm>
        <a:graphic>
          <a:graphicData uri="http://schemas.openxmlformats.org/presentationml/2006/ole">
            <mc:AlternateContent xmlns:mc="http://schemas.openxmlformats.org/markup-compatibility/2006">
              <mc:Choice xmlns:v="urn:schemas-microsoft-com:vml" Requires="v">
                <p:oleObj spid="_x0000_s3096" name="" r:id="rId3" imgW="763905" imgH="431800" progId="Equation.3">
                  <p:embed/>
                </p:oleObj>
              </mc:Choice>
              <mc:Fallback>
                <p:oleObj name="" r:id="rId3" imgW="763905" imgH="431800" progId="Equation.3">
                  <p:embed/>
                  <p:pic>
                    <p:nvPicPr>
                      <p:cNvPr id="0" name="图片 3095"/>
                      <p:cNvPicPr/>
                      <p:nvPr/>
                    </p:nvPicPr>
                    <p:blipFill>
                      <a:blip r:embed="rId4"/>
                      <a:stretch>
                        <a:fillRect/>
                      </a:stretch>
                    </p:blipFill>
                    <p:spPr>
                      <a:xfrm>
                        <a:off x="1470660" y="5984875"/>
                        <a:ext cx="2281238" cy="679450"/>
                      </a:xfrm>
                      <a:prstGeom prst="rect">
                        <a:avLst/>
                      </a:prstGeom>
                      <a:noFill/>
                      <a:ln w="38100">
                        <a:noFill/>
                        <a:miter/>
                      </a:ln>
                    </p:spPr>
                  </p:pic>
                </p:oleObj>
              </mc:Fallback>
            </mc:AlternateContent>
          </a:graphicData>
        </a:graphic>
      </p:graphicFrame>
      <p:sp>
        <p:nvSpPr>
          <p:cNvPr id="2315" name="矩形 2314"/>
          <p:cNvSpPr/>
          <p:nvPr/>
        </p:nvSpPr>
        <p:spPr>
          <a:xfrm>
            <a:off x="499110" y="5289550"/>
            <a:ext cx="914400" cy="366713"/>
          </a:xfrm>
          <a:prstGeom prst="rect">
            <a:avLst/>
          </a:prstGeom>
          <a:noFill/>
          <a:ln w="9525">
            <a:noFill/>
          </a:ln>
        </p:spPr>
        <p:txBody>
          <a:bodyPr>
            <a:spAutoFit/>
          </a:bodyPr>
          <a:p>
            <a:pPr>
              <a:spcBef>
                <a:spcPct val="50000"/>
              </a:spcBef>
            </a:pPr>
            <a:r>
              <a:rPr lang="zh-CN" altLang="en-US">
                <a:solidFill>
                  <a:srgbClr val="6600CC"/>
                </a:solidFill>
                <a:ea typeface="宋体" panose="02010600030101010101" pitchFamily="2" charset="-122"/>
              </a:rPr>
              <a:t>反射：</a:t>
            </a:r>
            <a:endParaRPr lang="zh-CN" altLang="en-US">
              <a:solidFill>
                <a:srgbClr val="6600CC"/>
              </a:solidFill>
              <a:ea typeface="宋体" panose="02010600030101010101" pitchFamily="2" charset="-122"/>
            </a:endParaRPr>
          </a:p>
        </p:txBody>
      </p:sp>
      <p:sp>
        <p:nvSpPr>
          <p:cNvPr id="2316" name="矩形 2315"/>
          <p:cNvSpPr/>
          <p:nvPr/>
        </p:nvSpPr>
        <p:spPr>
          <a:xfrm>
            <a:off x="422910" y="5984875"/>
            <a:ext cx="914400" cy="368300"/>
          </a:xfrm>
          <a:prstGeom prst="rect">
            <a:avLst/>
          </a:prstGeom>
          <a:noFill/>
          <a:ln w="9525">
            <a:noFill/>
          </a:ln>
        </p:spPr>
        <p:txBody>
          <a:bodyPr>
            <a:spAutoFit/>
          </a:bodyPr>
          <a:p>
            <a:pPr>
              <a:spcBef>
                <a:spcPct val="50000"/>
              </a:spcBef>
            </a:pPr>
            <a:r>
              <a:rPr lang="en-US" altLang="zh-CN">
                <a:solidFill>
                  <a:srgbClr val="6600CC"/>
                </a:solidFill>
                <a:ea typeface="宋体" panose="02010600030101010101" pitchFamily="2" charset="-122"/>
              </a:rPr>
              <a:t> </a:t>
            </a:r>
            <a:r>
              <a:rPr lang="zh-CN" altLang="en-US">
                <a:solidFill>
                  <a:srgbClr val="6600CC"/>
                </a:solidFill>
                <a:ea typeface="宋体" panose="02010600030101010101" pitchFamily="2" charset="-122"/>
              </a:rPr>
              <a:t>折射：</a:t>
            </a:r>
            <a:endParaRPr lang="zh-CN" altLang="en-US">
              <a:solidFill>
                <a:srgbClr val="6600CC"/>
              </a:solidFill>
              <a:ea typeface="宋体" panose="02010600030101010101" pitchFamily="2" charset="-122"/>
            </a:endParaRPr>
          </a:p>
        </p:txBody>
      </p:sp>
      <p:graphicFrame>
        <p:nvGraphicFramePr>
          <p:cNvPr id="2336" name="对象 2335"/>
          <p:cNvGraphicFramePr>
            <a:graphicFrameLocks noChangeAspect="1"/>
          </p:cNvGraphicFramePr>
          <p:nvPr/>
        </p:nvGraphicFramePr>
        <p:xfrm>
          <a:off x="608330" y="1871345"/>
          <a:ext cx="3453765" cy="3342005"/>
        </p:xfrm>
        <a:graphic>
          <a:graphicData uri="http://schemas.openxmlformats.org/presentationml/2006/ole">
            <mc:AlternateContent xmlns:mc="http://schemas.openxmlformats.org/markup-compatibility/2006">
              <mc:Choice xmlns:v="urn:schemas-microsoft-com:vml" Requires="v">
                <p:oleObj spid="_x0000_s3101" name="" r:id="rId5" imgW="2619375" imgH="2533650" progId="Paint.Picture">
                  <p:embed/>
                </p:oleObj>
              </mc:Choice>
              <mc:Fallback>
                <p:oleObj name="" r:id="rId5" imgW="2619375" imgH="2533650" progId="Paint.Picture">
                  <p:embed/>
                  <p:pic>
                    <p:nvPicPr>
                      <p:cNvPr id="0" name="图片 3100"/>
                      <p:cNvPicPr/>
                      <p:nvPr/>
                    </p:nvPicPr>
                    <p:blipFill>
                      <a:blip r:embed="rId6"/>
                      <a:stretch>
                        <a:fillRect/>
                      </a:stretch>
                    </p:blipFill>
                    <p:spPr>
                      <a:xfrm>
                        <a:off x="608330" y="1871345"/>
                        <a:ext cx="3453765" cy="3342005"/>
                      </a:xfrm>
                      <a:prstGeom prst="rect">
                        <a:avLst/>
                      </a:prstGeom>
                      <a:noFill/>
                      <a:ln w="38100">
                        <a:noFill/>
                        <a:miter/>
                      </a:ln>
                    </p:spPr>
                  </p:pic>
                </p:oleObj>
              </mc:Fallback>
            </mc:AlternateContent>
          </a:graphicData>
        </a:graphic>
      </p:graphicFrame>
      <p:sp>
        <p:nvSpPr>
          <p:cNvPr id="3" name="矩形 2"/>
          <p:cNvSpPr/>
          <p:nvPr/>
        </p:nvSpPr>
        <p:spPr>
          <a:xfrm>
            <a:off x="4980940" y="1753870"/>
            <a:ext cx="7132320" cy="2399665"/>
          </a:xfrm>
          <a:prstGeom prst="rect">
            <a:avLst/>
          </a:prstGeom>
          <a:noFill/>
          <a:ln w="9525">
            <a:noFill/>
          </a:ln>
        </p:spPr>
        <p:txBody>
          <a:bodyPr wrap="square">
            <a:spAutoFit/>
          </a:bodyPr>
          <a:p>
            <a:pPr algn="just" fontAlgn="auto">
              <a:lnSpc>
                <a:spcPct val="150000"/>
              </a:lnSpc>
              <a:spcBef>
                <a:spcPts val="0"/>
              </a:spcBef>
            </a:pPr>
            <a:r>
              <a:rPr lang="zh-CN" altLang="en-US" sz="2000">
                <a:solidFill>
                  <a:srgbClr val="6600CC"/>
                </a:solidFill>
                <a:latin typeface="黑体" panose="02010609060101010101" charset="-122"/>
                <a:ea typeface="黑体" panose="02010609060101010101" charset="-122"/>
                <a:cs typeface="黑体" panose="02010609060101010101" charset="-122"/>
              </a:rPr>
              <a:t>其中，  和    分别是纵波反射角和横波反射角；  和    分别是纵波折射角和横波折射角；  和      分别是第</a:t>
            </a:r>
            <a:r>
              <a:rPr lang="en-US" altLang="zh-CN" sz="2000">
                <a:solidFill>
                  <a:srgbClr val="6600CC"/>
                </a:solidFill>
                <a:latin typeface="黑体" panose="02010609060101010101" charset="-122"/>
                <a:ea typeface="黑体" panose="02010609060101010101" charset="-122"/>
                <a:cs typeface="黑体" panose="02010609060101010101" charset="-122"/>
              </a:rPr>
              <a:t>1</a:t>
            </a:r>
            <a:r>
              <a:rPr lang="zh-CN" altLang="en-US" sz="2000">
                <a:solidFill>
                  <a:srgbClr val="6600CC"/>
                </a:solidFill>
                <a:latin typeface="黑体" panose="02010609060101010101" charset="-122"/>
                <a:ea typeface="黑体" panose="02010609060101010101" charset="-122"/>
                <a:cs typeface="黑体" panose="02010609060101010101" charset="-122"/>
              </a:rPr>
              <a:t>种介质的纵波声速和横波声速；    和      分别是第</a:t>
            </a:r>
            <a:r>
              <a:rPr lang="en-US" altLang="zh-CN" sz="2000">
                <a:solidFill>
                  <a:srgbClr val="6600CC"/>
                </a:solidFill>
                <a:latin typeface="黑体" panose="02010609060101010101" charset="-122"/>
                <a:ea typeface="黑体" panose="02010609060101010101" charset="-122"/>
                <a:cs typeface="黑体" panose="02010609060101010101" charset="-122"/>
              </a:rPr>
              <a:t>2</a:t>
            </a:r>
            <a:r>
              <a:rPr lang="zh-CN" altLang="en-US" sz="2000">
                <a:solidFill>
                  <a:srgbClr val="6600CC"/>
                </a:solidFill>
                <a:latin typeface="黑体" panose="02010609060101010101" charset="-122"/>
                <a:ea typeface="黑体" panose="02010609060101010101" charset="-122"/>
                <a:cs typeface="黑体" panose="02010609060101010101" charset="-122"/>
              </a:rPr>
              <a:t>种介质的纵波声速和横波声速。在斜探头或可变角探头中，有机玻璃或有机玻璃头芯的声速      小于铝中横波声速       ，</a:t>
            </a:r>
            <a:endParaRPr lang="zh-CN" altLang="en-US" sz="2000">
              <a:solidFill>
                <a:srgbClr val="6600CC"/>
              </a:solidFill>
              <a:latin typeface="黑体" panose="02010609060101010101" charset="-122"/>
              <a:ea typeface="黑体" panose="02010609060101010101" charset="-122"/>
              <a:cs typeface="黑体" panose="02010609060101010101" charset="-122"/>
            </a:endParaRPr>
          </a:p>
        </p:txBody>
      </p:sp>
      <p:graphicFrame>
        <p:nvGraphicFramePr>
          <p:cNvPr id="2343" name="对象 2342"/>
          <p:cNvGraphicFramePr>
            <a:graphicFrameLocks noChangeAspect="1"/>
          </p:cNvGraphicFramePr>
          <p:nvPr/>
        </p:nvGraphicFramePr>
        <p:xfrm>
          <a:off x="10652760" y="1951990"/>
          <a:ext cx="288925" cy="304800"/>
        </p:xfrm>
        <a:graphic>
          <a:graphicData uri="http://schemas.openxmlformats.org/presentationml/2006/ole">
            <mc:AlternateContent xmlns:mc="http://schemas.openxmlformats.org/markup-compatibility/2006">
              <mc:Choice xmlns:v="urn:schemas-microsoft-com:vml" Requires="v">
                <p:oleObj spid="_x0000_s3097" name="" r:id="rId7" imgW="203200" imgH="180340" progId="Equation.3">
                  <p:embed/>
                </p:oleObj>
              </mc:Choice>
              <mc:Fallback>
                <p:oleObj name="" r:id="rId7" imgW="203200" imgH="180340" progId="Equation.3">
                  <p:embed/>
                  <p:pic>
                    <p:nvPicPr>
                      <p:cNvPr id="0" name="图片 3096"/>
                      <p:cNvPicPr/>
                      <p:nvPr/>
                    </p:nvPicPr>
                    <p:blipFill>
                      <a:blip r:embed="rId8"/>
                      <a:stretch>
                        <a:fillRect/>
                      </a:stretch>
                    </p:blipFill>
                    <p:spPr>
                      <a:xfrm>
                        <a:off x="10652760" y="1951990"/>
                        <a:ext cx="288925" cy="304800"/>
                      </a:xfrm>
                      <a:prstGeom prst="rect">
                        <a:avLst/>
                      </a:prstGeom>
                      <a:noFill/>
                      <a:ln w="38100">
                        <a:noFill/>
                        <a:miter/>
                      </a:ln>
                    </p:spPr>
                  </p:pic>
                </p:oleObj>
              </mc:Fallback>
            </mc:AlternateContent>
          </a:graphicData>
        </a:graphic>
      </p:graphicFrame>
      <p:graphicFrame>
        <p:nvGraphicFramePr>
          <p:cNvPr id="2344" name="对象 2343"/>
          <p:cNvGraphicFramePr>
            <a:graphicFrameLocks noChangeAspect="1"/>
          </p:cNvGraphicFramePr>
          <p:nvPr/>
        </p:nvGraphicFramePr>
        <p:xfrm>
          <a:off x="11396980" y="1951990"/>
          <a:ext cx="260350" cy="315913"/>
        </p:xfrm>
        <a:graphic>
          <a:graphicData uri="http://schemas.openxmlformats.org/presentationml/2006/ole">
            <mc:AlternateContent xmlns:mc="http://schemas.openxmlformats.org/markup-compatibility/2006">
              <mc:Choice xmlns:v="urn:schemas-microsoft-com:vml" Requires="v">
                <p:oleObj spid="_x0000_s3099" name="" r:id="rId9" imgW="190500" imgH="165100" progId="Equation.3">
                  <p:embed/>
                </p:oleObj>
              </mc:Choice>
              <mc:Fallback>
                <p:oleObj name="" r:id="rId9" imgW="190500" imgH="165100" progId="Equation.3">
                  <p:embed/>
                  <p:pic>
                    <p:nvPicPr>
                      <p:cNvPr id="0" name="图片 3098"/>
                      <p:cNvPicPr/>
                      <p:nvPr/>
                    </p:nvPicPr>
                    <p:blipFill>
                      <a:blip r:embed="rId10"/>
                      <a:stretch>
                        <a:fillRect/>
                      </a:stretch>
                    </p:blipFill>
                    <p:spPr>
                      <a:xfrm>
                        <a:off x="11396980" y="1951990"/>
                        <a:ext cx="260350" cy="315913"/>
                      </a:xfrm>
                      <a:prstGeom prst="rect">
                        <a:avLst/>
                      </a:prstGeom>
                      <a:noFill/>
                      <a:ln w="38100">
                        <a:noFill/>
                        <a:miter/>
                      </a:ln>
                    </p:spPr>
                  </p:pic>
                </p:oleObj>
              </mc:Fallback>
            </mc:AlternateContent>
          </a:graphicData>
        </a:graphic>
      </p:graphicFrame>
      <p:graphicFrame>
        <p:nvGraphicFramePr>
          <p:cNvPr id="2345" name="对象 2344"/>
          <p:cNvGraphicFramePr>
            <a:graphicFrameLocks noChangeAspect="1"/>
          </p:cNvGraphicFramePr>
          <p:nvPr/>
        </p:nvGraphicFramePr>
        <p:xfrm>
          <a:off x="5711825" y="1887220"/>
          <a:ext cx="360363" cy="381000"/>
        </p:xfrm>
        <a:graphic>
          <a:graphicData uri="http://schemas.openxmlformats.org/presentationml/2006/ole">
            <mc:AlternateContent xmlns:mc="http://schemas.openxmlformats.org/markup-compatibility/2006">
              <mc:Choice xmlns:v="urn:schemas-microsoft-com:vml" Requires="v">
                <p:oleObj spid="_x0000_s3100" name="" r:id="rId11" imgW="203200" imgH="165100" progId="Equation.3">
                  <p:embed/>
                </p:oleObj>
              </mc:Choice>
              <mc:Fallback>
                <p:oleObj name="" r:id="rId11" imgW="203200" imgH="165100" progId="Equation.3">
                  <p:embed/>
                  <p:pic>
                    <p:nvPicPr>
                      <p:cNvPr id="0" name="图片 3099"/>
                      <p:cNvPicPr/>
                      <p:nvPr/>
                    </p:nvPicPr>
                    <p:blipFill>
                      <a:blip r:embed="rId12"/>
                      <a:stretch>
                        <a:fillRect/>
                      </a:stretch>
                    </p:blipFill>
                    <p:spPr>
                      <a:xfrm>
                        <a:off x="5711825" y="1887220"/>
                        <a:ext cx="360363" cy="381000"/>
                      </a:xfrm>
                      <a:prstGeom prst="rect">
                        <a:avLst/>
                      </a:prstGeom>
                      <a:noFill/>
                      <a:ln w="38100">
                        <a:noFill/>
                        <a:miter/>
                      </a:ln>
                    </p:spPr>
                  </p:pic>
                </p:oleObj>
              </mc:Fallback>
            </mc:AlternateContent>
          </a:graphicData>
        </a:graphic>
      </p:graphicFrame>
      <p:graphicFrame>
        <p:nvGraphicFramePr>
          <p:cNvPr id="2346" name="对象 2345"/>
          <p:cNvGraphicFramePr>
            <a:graphicFrameLocks noChangeAspect="1"/>
          </p:cNvGraphicFramePr>
          <p:nvPr/>
        </p:nvGraphicFramePr>
        <p:xfrm>
          <a:off x="6490335" y="1874520"/>
          <a:ext cx="301625" cy="393700"/>
        </p:xfrm>
        <a:graphic>
          <a:graphicData uri="http://schemas.openxmlformats.org/presentationml/2006/ole">
            <mc:AlternateContent xmlns:mc="http://schemas.openxmlformats.org/markup-compatibility/2006">
              <mc:Choice xmlns:v="urn:schemas-microsoft-com:vml" Requires="v">
                <p:oleObj spid="_x0000_s3087" name="" r:id="rId13" imgW="177800" imgH="130810" progId="Equation.3">
                  <p:embed/>
                </p:oleObj>
              </mc:Choice>
              <mc:Fallback>
                <p:oleObj name="" r:id="rId13" imgW="177800" imgH="130810" progId="Equation.3">
                  <p:embed/>
                  <p:pic>
                    <p:nvPicPr>
                      <p:cNvPr id="0" name="图片 3086"/>
                      <p:cNvPicPr/>
                      <p:nvPr/>
                    </p:nvPicPr>
                    <p:blipFill>
                      <a:blip r:embed="rId14"/>
                      <a:stretch>
                        <a:fillRect/>
                      </a:stretch>
                    </p:blipFill>
                    <p:spPr>
                      <a:xfrm>
                        <a:off x="6490335" y="1874520"/>
                        <a:ext cx="301625" cy="393700"/>
                      </a:xfrm>
                      <a:prstGeom prst="rect">
                        <a:avLst/>
                      </a:prstGeom>
                      <a:noFill/>
                      <a:ln w="38100">
                        <a:noFill/>
                        <a:miter/>
                      </a:ln>
                    </p:spPr>
                  </p:pic>
                </p:oleObj>
              </mc:Fallback>
            </mc:AlternateContent>
          </a:graphicData>
        </a:graphic>
      </p:graphicFrame>
      <p:graphicFrame>
        <p:nvGraphicFramePr>
          <p:cNvPr id="2347" name="对象 2346"/>
          <p:cNvGraphicFramePr>
            <a:graphicFrameLocks noChangeAspect="1"/>
          </p:cNvGraphicFramePr>
          <p:nvPr/>
        </p:nvGraphicFramePr>
        <p:xfrm>
          <a:off x="8560435" y="2256790"/>
          <a:ext cx="417513" cy="371475"/>
        </p:xfrm>
        <a:graphic>
          <a:graphicData uri="http://schemas.openxmlformats.org/presentationml/2006/ole">
            <mc:AlternateContent xmlns:mc="http://schemas.openxmlformats.org/markup-compatibility/2006">
              <mc:Choice xmlns:v="urn:schemas-microsoft-com:vml" Requires="v">
                <p:oleObj spid="_x0000_s3088" name="" r:id="rId15" imgW="241300" imgH="169545" progId="Equation.3">
                  <p:embed/>
                </p:oleObj>
              </mc:Choice>
              <mc:Fallback>
                <p:oleObj name="" r:id="rId15" imgW="241300" imgH="169545" progId="Equation.3">
                  <p:embed/>
                  <p:pic>
                    <p:nvPicPr>
                      <p:cNvPr id="0" name="图片 3087"/>
                      <p:cNvPicPr/>
                      <p:nvPr/>
                    </p:nvPicPr>
                    <p:blipFill>
                      <a:blip r:embed="rId16"/>
                      <a:stretch>
                        <a:fillRect/>
                      </a:stretch>
                    </p:blipFill>
                    <p:spPr>
                      <a:xfrm>
                        <a:off x="8560435" y="2256790"/>
                        <a:ext cx="417513" cy="371475"/>
                      </a:xfrm>
                      <a:prstGeom prst="rect">
                        <a:avLst/>
                      </a:prstGeom>
                      <a:noFill/>
                      <a:ln w="38100">
                        <a:noFill/>
                        <a:miter/>
                      </a:ln>
                    </p:spPr>
                  </p:pic>
                </p:oleObj>
              </mc:Fallback>
            </mc:AlternateContent>
          </a:graphicData>
        </a:graphic>
      </p:graphicFrame>
      <p:graphicFrame>
        <p:nvGraphicFramePr>
          <p:cNvPr id="2348" name="对象 2347"/>
          <p:cNvGraphicFramePr>
            <a:graphicFrameLocks noChangeAspect="1"/>
          </p:cNvGraphicFramePr>
          <p:nvPr/>
        </p:nvGraphicFramePr>
        <p:xfrm>
          <a:off x="9469755" y="2268220"/>
          <a:ext cx="377825" cy="381000"/>
        </p:xfrm>
        <a:graphic>
          <a:graphicData uri="http://schemas.openxmlformats.org/presentationml/2006/ole">
            <mc:AlternateContent xmlns:mc="http://schemas.openxmlformats.org/markup-compatibility/2006">
              <mc:Choice xmlns:v="urn:schemas-microsoft-com:vml" Requires="v">
                <p:oleObj spid="_x0000_s3089" name="" r:id="rId17" imgW="228600" imgH="155575" progId="Equation.3">
                  <p:embed/>
                </p:oleObj>
              </mc:Choice>
              <mc:Fallback>
                <p:oleObj name="" r:id="rId17" imgW="228600" imgH="155575" progId="Equation.3">
                  <p:embed/>
                  <p:pic>
                    <p:nvPicPr>
                      <p:cNvPr id="0" name="图片 3088"/>
                      <p:cNvPicPr/>
                      <p:nvPr/>
                    </p:nvPicPr>
                    <p:blipFill>
                      <a:blip r:embed="rId18"/>
                      <a:stretch>
                        <a:fillRect/>
                      </a:stretch>
                    </p:blipFill>
                    <p:spPr>
                      <a:xfrm>
                        <a:off x="9469755" y="2268220"/>
                        <a:ext cx="377825" cy="381000"/>
                      </a:xfrm>
                      <a:prstGeom prst="rect">
                        <a:avLst/>
                      </a:prstGeom>
                      <a:noFill/>
                      <a:ln w="38100">
                        <a:noFill/>
                        <a:miter/>
                      </a:ln>
                    </p:spPr>
                  </p:pic>
                </p:oleObj>
              </mc:Fallback>
            </mc:AlternateContent>
          </a:graphicData>
        </a:graphic>
      </p:graphicFrame>
      <p:graphicFrame>
        <p:nvGraphicFramePr>
          <p:cNvPr id="2349" name="对象 2348"/>
          <p:cNvGraphicFramePr>
            <a:graphicFrameLocks noChangeAspect="1"/>
          </p:cNvGraphicFramePr>
          <p:nvPr/>
        </p:nvGraphicFramePr>
        <p:xfrm>
          <a:off x="7923530" y="2787650"/>
          <a:ext cx="392113" cy="331788"/>
        </p:xfrm>
        <a:graphic>
          <a:graphicData uri="http://schemas.openxmlformats.org/presentationml/2006/ole">
            <mc:AlternateContent xmlns:mc="http://schemas.openxmlformats.org/markup-compatibility/2006">
              <mc:Choice xmlns:v="urn:schemas-microsoft-com:vml" Requires="v">
                <p:oleObj spid="_x0000_s3078" name="" r:id="rId19" imgW="254000" imgH="170180" progId="Equation.3">
                  <p:embed/>
                </p:oleObj>
              </mc:Choice>
              <mc:Fallback>
                <p:oleObj name="" r:id="rId19" imgW="254000" imgH="170180" progId="Equation.3">
                  <p:embed/>
                  <p:pic>
                    <p:nvPicPr>
                      <p:cNvPr id="0" name="图片 3077"/>
                      <p:cNvPicPr/>
                      <p:nvPr/>
                    </p:nvPicPr>
                    <p:blipFill>
                      <a:blip r:embed="rId20"/>
                      <a:stretch>
                        <a:fillRect/>
                      </a:stretch>
                    </p:blipFill>
                    <p:spPr>
                      <a:xfrm>
                        <a:off x="7923530" y="2787650"/>
                        <a:ext cx="392113" cy="331788"/>
                      </a:xfrm>
                      <a:prstGeom prst="rect">
                        <a:avLst/>
                      </a:prstGeom>
                      <a:noFill/>
                      <a:ln w="38100">
                        <a:noFill/>
                        <a:miter/>
                      </a:ln>
                    </p:spPr>
                  </p:pic>
                </p:oleObj>
              </mc:Fallback>
            </mc:AlternateContent>
          </a:graphicData>
        </a:graphic>
      </p:graphicFrame>
      <p:graphicFrame>
        <p:nvGraphicFramePr>
          <p:cNvPr id="2350" name="对象 2349"/>
          <p:cNvGraphicFramePr>
            <a:graphicFrameLocks noChangeAspect="1"/>
          </p:cNvGraphicFramePr>
          <p:nvPr/>
        </p:nvGraphicFramePr>
        <p:xfrm>
          <a:off x="8869045" y="2765425"/>
          <a:ext cx="392113" cy="376238"/>
        </p:xfrm>
        <a:graphic>
          <a:graphicData uri="http://schemas.openxmlformats.org/presentationml/2006/ole">
            <mc:AlternateContent xmlns:mc="http://schemas.openxmlformats.org/markup-compatibility/2006">
              <mc:Choice xmlns:v="urn:schemas-microsoft-com:vml" Requires="v">
                <p:oleObj spid="_x0000_s3081" name="" r:id="rId21" imgW="241300" imgH="156210" progId="Equation.3">
                  <p:embed/>
                </p:oleObj>
              </mc:Choice>
              <mc:Fallback>
                <p:oleObj name="" r:id="rId21" imgW="241300" imgH="156210" progId="Equation.3">
                  <p:embed/>
                  <p:pic>
                    <p:nvPicPr>
                      <p:cNvPr id="0" name="图片 3080"/>
                      <p:cNvPicPr/>
                      <p:nvPr/>
                    </p:nvPicPr>
                    <p:blipFill>
                      <a:blip r:embed="rId22"/>
                      <a:stretch>
                        <a:fillRect/>
                      </a:stretch>
                    </p:blipFill>
                    <p:spPr>
                      <a:xfrm>
                        <a:off x="8869045" y="2765425"/>
                        <a:ext cx="392113" cy="376238"/>
                      </a:xfrm>
                      <a:prstGeom prst="rect">
                        <a:avLst/>
                      </a:prstGeom>
                      <a:noFill/>
                      <a:ln w="38100">
                        <a:noFill/>
                        <a:miter/>
                      </a:ln>
                    </p:spPr>
                  </p:pic>
                </p:oleObj>
              </mc:Fallback>
            </mc:AlternateContent>
          </a:graphicData>
        </a:graphic>
      </p:graphicFrame>
      <p:graphicFrame>
        <p:nvGraphicFramePr>
          <p:cNvPr id="2351" name="对象 2350"/>
          <p:cNvGraphicFramePr>
            <a:graphicFrameLocks noChangeAspect="1"/>
          </p:cNvGraphicFramePr>
          <p:nvPr/>
        </p:nvGraphicFramePr>
        <p:xfrm>
          <a:off x="10245090" y="3723640"/>
          <a:ext cx="309563" cy="376238"/>
        </p:xfrm>
        <a:graphic>
          <a:graphicData uri="http://schemas.openxmlformats.org/presentationml/2006/ole">
            <mc:AlternateContent xmlns:mc="http://schemas.openxmlformats.org/markup-compatibility/2006">
              <mc:Choice xmlns:v="urn:schemas-microsoft-com:vml" Requires="v">
                <p:oleObj spid="_x0000_s3082" name="" r:id="rId23" imgW="190500" imgH="140970" progId="Equation.3">
                  <p:embed/>
                </p:oleObj>
              </mc:Choice>
              <mc:Fallback>
                <p:oleObj name="" r:id="rId23" imgW="190500" imgH="140970" progId="Equation.3">
                  <p:embed/>
                  <p:pic>
                    <p:nvPicPr>
                      <p:cNvPr id="0" name="图片 3081"/>
                      <p:cNvPicPr/>
                      <p:nvPr/>
                    </p:nvPicPr>
                    <p:blipFill>
                      <a:blip r:embed="rId24"/>
                      <a:stretch>
                        <a:fillRect/>
                      </a:stretch>
                    </p:blipFill>
                    <p:spPr>
                      <a:xfrm>
                        <a:off x="10245090" y="3723640"/>
                        <a:ext cx="309563" cy="376238"/>
                      </a:xfrm>
                      <a:prstGeom prst="rect">
                        <a:avLst/>
                      </a:prstGeom>
                      <a:noFill/>
                      <a:ln w="38100">
                        <a:noFill/>
                        <a:miter/>
                      </a:ln>
                    </p:spPr>
                  </p:pic>
                </p:oleObj>
              </mc:Fallback>
            </mc:AlternateContent>
          </a:graphicData>
        </a:graphic>
      </p:graphicFrame>
      <p:graphicFrame>
        <p:nvGraphicFramePr>
          <p:cNvPr id="2352" name="对象 2351"/>
          <p:cNvGraphicFramePr>
            <a:graphicFrameLocks noChangeAspect="1"/>
          </p:cNvGraphicFramePr>
          <p:nvPr/>
        </p:nvGraphicFramePr>
        <p:xfrm>
          <a:off x="7397750" y="3764915"/>
          <a:ext cx="247650" cy="293688"/>
        </p:xfrm>
        <a:graphic>
          <a:graphicData uri="http://schemas.openxmlformats.org/presentationml/2006/ole">
            <mc:AlternateContent xmlns:mc="http://schemas.openxmlformats.org/markup-compatibility/2006">
              <mc:Choice xmlns:v="urn:schemas-microsoft-com:vml" Requires="v">
                <p:oleObj spid="_x0000_s3084" name="" r:id="rId25" imgW="113030" imgH="177165" progId="Equation.3">
                  <p:embed/>
                </p:oleObj>
              </mc:Choice>
              <mc:Fallback>
                <p:oleObj name="" r:id="rId25" imgW="113030" imgH="177165" progId="Equation.3">
                  <p:embed/>
                  <p:pic>
                    <p:nvPicPr>
                      <p:cNvPr id="0" name="图片 3083"/>
                      <p:cNvPicPr/>
                      <p:nvPr/>
                    </p:nvPicPr>
                    <p:blipFill>
                      <a:blip r:embed="rId26"/>
                      <a:stretch>
                        <a:fillRect/>
                      </a:stretch>
                    </p:blipFill>
                    <p:spPr>
                      <a:xfrm>
                        <a:off x="7397750" y="3764915"/>
                        <a:ext cx="247650" cy="293688"/>
                      </a:xfrm>
                      <a:prstGeom prst="rect">
                        <a:avLst/>
                      </a:prstGeom>
                      <a:noFill/>
                      <a:ln w="38100">
                        <a:noFill/>
                        <a:miter/>
                      </a:ln>
                    </p:spPr>
                  </p:pic>
                </p:oleObj>
              </mc:Fallback>
            </mc:AlternateContent>
          </a:graphicData>
        </a:graphic>
      </p:graphicFrame>
      <p:sp>
        <p:nvSpPr>
          <p:cNvPr id="2339" name="矩形 2338"/>
          <p:cNvSpPr/>
          <p:nvPr/>
        </p:nvSpPr>
        <p:spPr>
          <a:xfrm>
            <a:off x="3974465" y="4192270"/>
            <a:ext cx="8138795" cy="2707005"/>
          </a:xfrm>
          <a:prstGeom prst="rect">
            <a:avLst/>
          </a:prstGeom>
          <a:noFill/>
          <a:ln w="9525">
            <a:noFill/>
          </a:ln>
        </p:spPr>
        <p:txBody>
          <a:bodyPr wrap="square">
            <a:spAutoFit/>
          </a:bodyPr>
          <a:p>
            <a:pPr>
              <a:lnSpc>
                <a:spcPct val="150000"/>
              </a:lnSpc>
              <a:spcBef>
                <a:spcPct val="50000"/>
              </a:spcBef>
            </a:pPr>
            <a:r>
              <a:rPr lang="zh-CN" altLang="en-US" sz="2000">
                <a:solidFill>
                  <a:srgbClr val="6600CC"/>
                </a:solidFill>
                <a:latin typeface="黑体" panose="02010609060101010101" charset="-122"/>
                <a:ea typeface="黑体" panose="02010609060101010101" charset="-122"/>
                <a:cs typeface="黑体" panose="02010609060101010101" charset="-122"/>
              </a:rPr>
              <a:t>而横波声速   又小于纵波声速    。因此，根据折射定律，</a:t>
            </a:r>
            <a:endParaRPr lang="zh-CN" altLang="en-US" sz="2000">
              <a:solidFill>
                <a:srgbClr val="6600CC"/>
              </a:solidFill>
              <a:latin typeface="黑体" panose="02010609060101010101" charset="-122"/>
              <a:ea typeface="黑体" panose="02010609060101010101" charset="-122"/>
              <a:cs typeface="黑体" panose="02010609060101010101" charset="-122"/>
            </a:endParaRPr>
          </a:p>
          <a:p>
            <a:pPr>
              <a:lnSpc>
                <a:spcPct val="150000"/>
              </a:lnSpc>
              <a:spcBef>
                <a:spcPct val="50000"/>
              </a:spcBef>
            </a:pPr>
            <a:r>
              <a:rPr lang="zh-CN" altLang="en-US" sz="2000">
                <a:solidFill>
                  <a:srgbClr val="6600CC"/>
                </a:solidFill>
                <a:latin typeface="黑体" panose="02010609060101010101" charset="-122"/>
                <a:ea typeface="黑体" panose="02010609060101010101" charset="-122"/>
                <a:cs typeface="黑体" panose="02010609060101010101" charset="-122"/>
              </a:rPr>
              <a:t>当   大于：               时，铝介质中只有折射横波；</a:t>
            </a:r>
            <a:endParaRPr lang="zh-CN" altLang="en-US" sz="2000">
              <a:solidFill>
                <a:srgbClr val="6600CC"/>
              </a:solidFill>
              <a:latin typeface="黑体" panose="02010609060101010101" charset="-122"/>
              <a:ea typeface="黑体" panose="02010609060101010101" charset="-122"/>
              <a:cs typeface="黑体" panose="02010609060101010101" charset="-122"/>
            </a:endParaRPr>
          </a:p>
          <a:p>
            <a:pPr>
              <a:lnSpc>
                <a:spcPct val="150000"/>
              </a:lnSpc>
              <a:spcBef>
                <a:spcPct val="50000"/>
              </a:spcBef>
            </a:pPr>
            <a:r>
              <a:rPr lang="zh-CN" altLang="en-US" sz="2000">
                <a:solidFill>
                  <a:srgbClr val="6600CC"/>
                </a:solidFill>
                <a:latin typeface="黑体" panose="02010609060101010101" charset="-122"/>
                <a:ea typeface="黑体" panose="02010609060101010101" charset="-122"/>
                <a:cs typeface="黑体" panose="02010609060101010101" charset="-122"/>
              </a:rPr>
              <a:t>而当   大于：               时，铝介质中既无纵波折射，又无横波折射。我们把    称为有机玻璃入射到有机玻璃</a:t>
            </a:r>
            <a:r>
              <a:rPr lang="en-US" altLang="zh-CN" sz="2000">
                <a:solidFill>
                  <a:srgbClr val="6600CC"/>
                </a:solidFill>
                <a:latin typeface="黑体" panose="02010609060101010101" charset="-122"/>
                <a:ea typeface="黑体" panose="02010609060101010101" charset="-122"/>
                <a:cs typeface="黑体" panose="02010609060101010101" charset="-122"/>
              </a:rPr>
              <a:t>-</a:t>
            </a:r>
            <a:r>
              <a:rPr lang="zh-CN" altLang="en-US" sz="2000">
                <a:solidFill>
                  <a:srgbClr val="6600CC"/>
                </a:solidFill>
                <a:latin typeface="黑体" panose="02010609060101010101" charset="-122"/>
                <a:ea typeface="黑体" panose="02010609060101010101" charset="-122"/>
                <a:cs typeface="黑体" panose="02010609060101010101" charset="-122"/>
              </a:rPr>
              <a:t>铝界面上的第一临界角；     称为第二临界角。</a:t>
            </a:r>
            <a:endParaRPr lang="zh-CN" altLang="en-US" sz="2000">
              <a:solidFill>
                <a:srgbClr val="6600CC"/>
              </a:solidFill>
              <a:latin typeface="黑体" panose="02010609060101010101" charset="-122"/>
              <a:ea typeface="黑体" panose="02010609060101010101" charset="-122"/>
              <a:cs typeface="黑体" panose="02010609060101010101" charset="-122"/>
            </a:endParaRPr>
          </a:p>
        </p:txBody>
      </p:sp>
      <p:graphicFrame>
        <p:nvGraphicFramePr>
          <p:cNvPr id="2341" name="对象 2340"/>
          <p:cNvGraphicFramePr>
            <a:graphicFrameLocks noChangeAspect="1"/>
          </p:cNvGraphicFramePr>
          <p:nvPr/>
        </p:nvGraphicFramePr>
        <p:xfrm>
          <a:off x="5319395" y="4702175"/>
          <a:ext cx="1972310" cy="714375"/>
        </p:xfrm>
        <a:graphic>
          <a:graphicData uri="http://schemas.openxmlformats.org/presentationml/2006/ole">
            <mc:AlternateContent xmlns:mc="http://schemas.openxmlformats.org/markup-compatibility/2006">
              <mc:Choice xmlns:v="urn:schemas-microsoft-com:vml" Requires="v">
                <p:oleObj spid="_x0000_s3102" name="" r:id="rId27" imgW="977900" imgH="431800" progId="Equation.3">
                  <p:embed/>
                </p:oleObj>
              </mc:Choice>
              <mc:Fallback>
                <p:oleObj name="" r:id="rId27" imgW="977900" imgH="431800" progId="Equation.3">
                  <p:embed/>
                  <p:pic>
                    <p:nvPicPr>
                      <p:cNvPr id="0" name="图片 3101"/>
                      <p:cNvPicPr/>
                      <p:nvPr/>
                    </p:nvPicPr>
                    <p:blipFill>
                      <a:blip r:embed="rId28"/>
                      <a:stretch>
                        <a:fillRect/>
                      </a:stretch>
                    </p:blipFill>
                    <p:spPr>
                      <a:xfrm>
                        <a:off x="5319395" y="4702175"/>
                        <a:ext cx="1972310" cy="714375"/>
                      </a:xfrm>
                      <a:prstGeom prst="rect">
                        <a:avLst/>
                      </a:prstGeom>
                      <a:noFill/>
                      <a:ln w="38100">
                        <a:noFill/>
                        <a:miter/>
                      </a:ln>
                    </p:spPr>
                  </p:pic>
                </p:oleObj>
              </mc:Fallback>
            </mc:AlternateContent>
          </a:graphicData>
        </a:graphic>
      </p:graphicFrame>
      <p:graphicFrame>
        <p:nvGraphicFramePr>
          <p:cNvPr id="2342" name="对象 2341"/>
          <p:cNvGraphicFramePr>
            <a:graphicFrameLocks noChangeAspect="1"/>
          </p:cNvGraphicFramePr>
          <p:nvPr/>
        </p:nvGraphicFramePr>
        <p:xfrm>
          <a:off x="5656898" y="5403692"/>
          <a:ext cx="1969135" cy="713105"/>
        </p:xfrm>
        <a:graphic>
          <a:graphicData uri="http://schemas.openxmlformats.org/presentationml/2006/ole">
            <mc:AlternateContent xmlns:mc="http://schemas.openxmlformats.org/markup-compatibility/2006">
              <mc:Choice xmlns:v="urn:schemas-microsoft-com:vml" Requires="v">
                <p:oleObj spid="_x0000_s3098" name="" r:id="rId29" imgW="977900" imgH="431800" progId="Equation.3">
                  <p:embed/>
                </p:oleObj>
              </mc:Choice>
              <mc:Fallback>
                <p:oleObj name="" r:id="rId29" imgW="977900" imgH="431800" progId="Equation.3">
                  <p:embed/>
                  <p:pic>
                    <p:nvPicPr>
                      <p:cNvPr id="0" name="图片 3097"/>
                      <p:cNvPicPr/>
                      <p:nvPr/>
                    </p:nvPicPr>
                    <p:blipFill>
                      <a:blip r:embed="rId30"/>
                      <a:stretch>
                        <a:fillRect/>
                      </a:stretch>
                    </p:blipFill>
                    <p:spPr>
                      <a:xfrm>
                        <a:off x="5656898" y="5403692"/>
                        <a:ext cx="1969135" cy="713105"/>
                      </a:xfrm>
                      <a:prstGeom prst="rect">
                        <a:avLst/>
                      </a:prstGeom>
                      <a:noFill/>
                      <a:ln w="38100">
                        <a:noFill/>
                        <a:miter/>
                      </a:ln>
                    </p:spPr>
                  </p:pic>
                </p:oleObj>
              </mc:Fallback>
            </mc:AlternateContent>
          </a:graphicData>
        </a:graphic>
      </p:graphicFrame>
      <p:graphicFrame>
        <p:nvGraphicFramePr>
          <p:cNvPr id="2353" name="对象 2352"/>
          <p:cNvGraphicFramePr>
            <a:graphicFrameLocks noChangeAspect="1"/>
          </p:cNvGraphicFramePr>
          <p:nvPr/>
        </p:nvGraphicFramePr>
        <p:xfrm>
          <a:off x="7593330" y="4335780"/>
          <a:ext cx="330200" cy="355600"/>
        </p:xfrm>
        <a:graphic>
          <a:graphicData uri="http://schemas.openxmlformats.org/presentationml/2006/ole">
            <mc:AlternateContent xmlns:mc="http://schemas.openxmlformats.org/markup-compatibility/2006">
              <mc:Choice xmlns:v="urn:schemas-microsoft-com:vml" Requires="v">
                <p:oleObj spid="_x0000_s3085" name="" r:id="rId31" imgW="203200" imgH="155575" progId="Equation.3">
                  <p:embed/>
                </p:oleObj>
              </mc:Choice>
              <mc:Fallback>
                <p:oleObj name="" r:id="rId31" imgW="203200" imgH="155575" progId="Equation.3">
                  <p:embed/>
                  <p:pic>
                    <p:nvPicPr>
                      <p:cNvPr id="0" name="图片 3084"/>
                      <p:cNvPicPr/>
                      <p:nvPr/>
                    </p:nvPicPr>
                    <p:blipFill>
                      <a:blip r:embed="rId32"/>
                      <a:stretch>
                        <a:fillRect/>
                      </a:stretch>
                    </p:blipFill>
                    <p:spPr>
                      <a:xfrm>
                        <a:off x="7593330" y="4335780"/>
                        <a:ext cx="330200" cy="355600"/>
                      </a:xfrm>
                      <a:prstGeom prst="rect">
                        <a:avLst/>
                      </a:prstGeom>
                      <a:noFill/>
                      <a:ln w="38100">
                        <a:noFill/>
                        <a:miter/>
                      </a:ln>
                    </p:spPr>
                  </p:pic>
                </p:oleObj>
              </mc:Fallback>
            </mc:AlternateContent>
          </a:graphicData>
        </a:graphic>
      </p:graphicFrame>
      <p:graphicFrame>
        <p:nvGraphicFramePr>
          <p:cNvPr id="2354" name="对象 2353"/>
          <p:cNvGraphicFramePr>
            <a:graphicFrameLocks noChangeAspect="1"/>
          </p:cNvGraphicFramePr>
          <p:nvPr/>
        </p:nvGraphicFramePr>
        <p:xfrm>
          <a:off x="5401945" y="4325620"/>
          <a:ext cx="309563" cy="376238"/>
        </p:xfrm>
        <a:graphic>
          <a:graphicData uri="http://schemas.openxmlformats.org/presentationml/2006/ole">
            <mc:AlternateContent xmlns:mc="http://schemas.openxmlformats.org/markup-compatibility/2006">
              <mc:Choice xmlns:v="urn:schemas-microsoft-com:vml" Requires="v">
                <p:oleObj spid="_x0000_s3077" name="" r:id="rId33" imgW="190500" imgH="140970" progId="Equation.3">
                  <p:embed/>
                </p:oleObj>
              </mc:Choice>
              <mc:Fallback>
                <p:oleObj name="" r:id="rId33" imgW="190500" imgH="140970" progId="Equation.3">
                  <p:embed/>
                  <p:pic>
                    <p:nvPicPr>
                      <p:cNvPr id="0" name="图片 3076"/>
                      <p:cNvPicPr/>
                      <p:nvPr/>
                    </p:nvPicPr>
                    <p:blipFill>
                      <a:blip r:embed="rId24"/>
                      <a:stretch>
                        <a:fillRect/>
                      </a:stretch>
                    </p:blipFill>
                    <p:spPr>
                      <a:xfrm>
                        <a:off x="5401945" y="4325620"/>
                        <a:ext cx="309563" cy="376238"/>
                      </a:xfrm>
                      <a:prstGeom prst="rect">
                        <a:avLst/>
                      </a:prstGeom>
                      <a:noFill/>
                      <a:ln w="38100">
                        <a:noFill/>
                        <a:miter/>
                      </a:ln>
                    </p:spPr>
                  </p:pic>
                </p:oleObj>
              </mc:Fallback>
            </mc:AlternateContent>
          </a:graphicData>
        </a:graphic>
      </p:graphicFrame>
      <p:graphicFrame>
        <p:nvGraphicFramePr>
          <p:cNvPr id="2355" name="对象 2354"/>
          <p:cNvGraphicFramePr>
            <a:graphicFrameLocks noChangeAspect="1"/>
          </p:cNvGraphicFramePr>
          <p:nvPr/>
        </p:nvGraphicFramePr>
        <p:xfrm>
          <a:off x="4690110" y="6434455"/>
          <a:ext cx="306388" cy="371475"/>
        </p:xfrm>
        <a:graphic>
          <a:graphicData uri="http://schemas.openxmlformats.org/presentationml/2006/ole">
            <mc:AlternateContent xmlns:mc="http://schemas.openxmlformats.org/markup-compatibility/2006">
              <mc:Choice xmlns:v="urn:schemas-microsoft-com:vml" Requires="v">
                <p:oleObj spid="_x0000_s3076" name="" r:id="rId34" imgW="177800" imgH="139065" progId="Equation.3">
                  <p:embed/>
                </p:oleObj>
              </mc:Choice>
              <mc:Fallback>
                <p:oleObj name="" r:id="rId34" imgW="177800" imgH="139065" progId="Equation.3">
                  <p:embed/>
                  <p:pic>
                    <p:nvPicPr>
                      <p:cNvPr id="0" name="图片 3075"/>
                      <p:cNvPicPr/>
                      <p:nvPr/>
                    </p:nvPicPr>
                    <p:blipFill>
                      <a:blip r:embed="rId35"/>
                      <a:stretch>
                        <a:fillRect/>
                      </a:stretch>
                    </p:blipFill>
                    <p:spPr>
                      <a:xfrm>
                        <a:off x="4690110" y="6434455"/>
                        <a:ext cx="306388" cy="371475"/>
                      </a:xfrm>
                      <a:prstGeom prst="rect">
                        <a:avLst/>
                      </a:prstGeom>
                      <a:noFill/>
                      <a:ln w="38100">
                        <a:noFill/>
                        <a:miter/>
                      </a:ln>
                    </p:spPr>
                  </p:pic>
                </p:oleObj>
              </mc:Fallback>
            </mc:AlternateContent>
          </a:graphicData>
        </a:graphic>
      </p:graphicFrame>
      <p:graphicFrame>
        <p:nvGraphicFramePr>
          <p:cNvPr id="2356" name="对象 2355"/>
          <p:cNvGraphicFramePr>
            <a:graphicFrameLocks noChangeAspect="1"/>
          </p:cNvGraphicFramePr>
          <p:nvPr/>
        </p:nvGraphicFramePr>
        <p:xfrm>
          <a:off x="5711825" y="6005830"/>
          <a:ext cx="322263" cy="371475"/>
        </p:xfrm>
        <a:graphic>
          <a:graphicData uri="http://schemas.openxmlformats.org/presentationml/2006/ole">
            <mc:AlternateContent xmlns:mc="http://schemas.openxmlformats.org/markup-compatibility/2006">
              <mc:Choice xmlns:v="urn:schemas-microsoft-com:vml" Requires="v">
                <p:oleObj spid="_x0000_s3079" name="" r:id="rId36" imgW="190500" imgH="146685" progId="Equation.3">
                  <p:embed/>
                </p:oleObj>
              </mc:Choice>
              <mc:Fallback>
                <p:oleObj name="" r:id="rId36" imgW="190500" imgH="146685" progId="Equation.3">
                  <p:embed/>
                  <p:pic>
                    <p:nvPicPr>
                      <p:cNvPr id="0" name="图片 3078"/>
                      <p:cNvPicPr/>
                      <p:nvPr/>
                    </p:nvPicPr>
                    <p:blipFill>
                      <a:blip r:embed="rId37"/>
                      <a:stretch>
                        <a:fillRect/>
                      </a:stretch>
                    </p:blipFill>
                    <p:spPr>
                      <a:xfrm>
                        <a:off x="5711825" y="6005830"/>
                        <a:ext cx="322263" cy="371475"/>
                      </a:xfrm>
                      <a:prstGeom prst="rect">
                        <a:avLst/>
                      </a:prstGeom>
                      <a:noFill/>
                      <a:ln w="38100">
                        <a:noFill/>
                        <a:miter/>
                      </a:ln>
                    </p:spPr>
                  </p:pic>
                </p:oleObj>
              </mc:Fallback>
            </mc:AlternateContent>
          </a:graphicData>
        </a:graphic>
      </p:graphicFrame>
      <p:graphicFrame>
        <p:nvGraphicFramePr>
          <p:cNvPr id="2357" name="对象 2356"/>
          <p:cNvGraphicFramePr>
            <a:graphicFrameLocks noChangeAspect="1"/>
          </p:cNvGraphicFramePr>
          <p:nvPr/>
        </p:nvGraphicFramePr>
        <p:xfrm>
          <a:off x="4654550" y="5640070"/>
          <a:ext cx="261938" cy="241300"/>
        </p:xfrm>
        <a:graphic>
          <a:graphicData uri="http://schemas.openxmlformats.org/presentationml/2006/ole">
            <mc:AlternateContent xmlns:mc="http://schemas.openxmlformats.org/markup-compatibility/2006">
              <mc:Choice xmlns:v="urn:schemas-microsoft-com:vml" Requires="v">
                <p:oleObj spid="_x0000_s3080" name="" r:id="rId38" imgW="78740" imgH="139700" progId="Equation.3">
                  <p:embed/>
                </p:oleObj>
              </mc:Choice>
              <mc:Fallback>
                <p:oleObj name="" r:id="rId38" imgW="78740" imgH="139700" progId="Equation.3">
                  <p:embed/>
                  <p:pic>
                    <p:nvPicPr>
                      <p:cNvPr id="0" name="图片 3079"/>
                      <p:cNvPicPr/>
                      <p:nvPr/>
                    </p:nvPicPr>
                    <p:blipFill>
                      <a:blip r:embed="rId39"/>
                      <a:stretch>
                        <a:fillRect/>
                      </a:stretch>
                    </p:blipFill>
                    <p:spPr>
                      <a:xfrm>
                        <a:off x="4654550" y="5640070"/>
                        <a:ext cx="261938" cy="241300"/>
                      </a:xfrm>
                      <a:prstGeom prst="rect">
                        <a:avLst/>
                      </a:prstGeom>
                      <a:noFill/>
                      <a:ln w="38100">
                        <a:noFill/>
                        <a:miter/>
                      </a:ln>
                    </p:spPr>
                  </p:pic>
                </p:oleObj>
              </mc:Fallback>
            </mc:AlternateContent>
          </a:graphicData>
        </a:graphic>
      </p:graphicFrame>
      <p:graphicFrame>
        <p:nvGraphicFramePr>
          <p:cNvPr id="2358" name="对象 2357"/>
          <p:cNvGraphicFramePr>
            <a:graphicFrameLocks noChangeAspect="1"/>
          </p:cNvGraphicFramePr>
          <p:nvPr/>
        </p:nvGraphicFramePr>
        <p:xfrm>
          <a:off x="4361815" y="5043170"/>
          <a:ext cx="261938" cy="241300"/>
        </p:xfrm>
        <a:graphic>
          <a:graphicData uri="http://schemas.openxmlformats.org/presentationml/2006/ole">
            <mc:AlternateContent xmlns:mc="http://schemas.openxmlformats.org/markup-compatibility/2006">
              <mc:Choice xmlns:v="urn:schemas-microsoft-com:vml" Requires="v">
                <p:oleObj spid="_x0000_s3083" name="" r:id="rId40" imgW="78740" imgH="139700" progId="Equation.3">
                  <p:embed/>
                </p:oleObj>
              </mc:Choice>
              <mc:Fallback>
                <p:oleObj name="" r:id="rId40" imgW="78740" imgH="139700" progId="Equation.3">
                  <p:embed/>
                  <p:pic>
                    <p:nvPicPr>
                      <p:cNvPr id="0" name="图片 3082"/>
                      <p:cNvPicPr/>
                      <p:nvPr/>
                    </p:nvPicPr>
                    <p:blipFill>
                      <a:blip r:embed="rId39"/>
                      <a:stretch>
                        <a:fillRect/>
                      </a:stretch>
                    </p:blipFill>
                    <p:spPr>
                      <a:xfrm>
                        <a:off x="4361815" y="5043170"/>
                        <a:ext cx="261938" cy="241300"/>
                      </a:xfrm>
                      <a:prstGeom prst="rect">
                        <a:avLst/>
                      </a:prstGeom>
                      <a:noFill/>
                      <a:ln w="38100">
                        <a:noFill/>
                        <a:miter/>
                      </a:ln>
                    </p:spPr>
                  </p:pic>
                </p:oleObj>
              </mc:Fallback>
            </mc:AlternateContent>
          </a:graphicData>
        </a:graphic>
      </p:graphicFrame>
    </p:spTree>
    <p:custDataLst>
      <p:tags r:id="rId4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pPr algn="ctr"/>
            <a:r>
              <a:t>实验目的</a:t>
            </a:r>
          </a:p>
        </p:txBody>
      </p:sp>
      <p:sp>
        <p:nvSpPr>
          <p:cNvPr id="2" name="文本框 1"/>
          <p:cNvSpPr txBox="1"/>
          <p:nvPr/>
        </p:nvSpPr>
        <p:spPr>
          <a:xfrm>
            <a:off x="3642360" y="2556510"/>
            <a:ext cx="4907280" cy="2306955"/>
          </a:xfrm>
          <a:prstGeom prst="rect">
            <a:avLst/>
          </a:prstGeom>
          <a:noFill/>
        </p:spPr>
        <p:txBody>
          <a:bodyPr wrap="none" rtlCol="0">
            <a:spAutoFit/>
          </a:bodyPr>
          <a:p>
            <a:pPr algn="l" fontAlgn="auto">
              <a:lnSpc>
                <a:spcPct val="150000"/>
              </a:lnSpc>
            </a:pPr>
            <a:r>
              <a:rPr lang="en-US" altLang="zh-CN" sz="2400">
                <a:latin typeface="黑体" panose="02010609060101010101" charset="-122"/>
                <a:ea typeface="黑体" panose="02010609060101010101" charset="-122"/>
                <a:cs typeface="黑体" panose="02010609060101010101" charset="-122"/>
              </a:rPr>
              <a:t>1</a:t>
            </a:r>
            <a:r>
              <a:rPr lang="zh-CN" altLang="en-US" sz="2400">
                <a:latin typeface="黑体" panose="02010609060101010101" charset="-122"/>
                <a:ea typeface="黑体" panose="02010609060101010101" charset="-122"/>
                <a:cs typeface="黑体" panose="02010609060101010101" charset="-122"/>
              </a:rPr>
              <a:t>、了解超声波基本知识</a:t>
            </a:r>
            <a:endParaRPr lang="zh-CN" altLang="en-US" sz="2400">
              <a:latin typeface="黑体" panose="02010609060101010101" charset="-122"/>
              <a:ea typeface="黑体" panose="02010609060101010101" charset="-122"/>
              <a:cs typeface="黑体" panose="02010609060101010101" charset="-122"/>
            </a:endParaRPr>
          </a:p>
          <a:p>
            <a:pPr algn="l" fontAlgn="auto">
              <a:lnSpc>
                <a:spcPct val="150000"/>
              </a:lnSpc>
            </a:pPr>
            <a:r>
              <a:rPr lang="en-US" altLang="zh-CN" sz="2400">
                <a:latin typeface="黑体" panose="02010609060101010101" charset="-122"/>
                <a:ea typeface="黑体" panose="02010609060101010101" charset="-122"/>
                <a:cs typeface="黑体" panose="02010609060101010101" charset="-122"/>
              </a:rPr>
              <a:t>2</a:t>
            </a:r>
            <a:r>
              <a:rPr lang="zh-CN" altLang="en-US" sz="2400">
                <a:latin typeface="黑体" panose="02010609060101010101" charset="-122"/>
                <a:ea typeface="黑体" panose="02010609060101010101" charset="-122"/>
                <a:cs typeface="黑体" panose="02010609060101010101" charset="-122"/>
              </a:rPr>
              <a:t>、了解超声波发生接受原理</a:t>
            </a:r>
            <a:endParaRPr lang="zh-CN" altLang="en-US" sz="2400">
              <a:latin typeface="黑体" panose="02010609060101010101" charset="-122"/>
              <a:ea typeface="黑体" panose="02010609060101010101" charset="-122"/>
              <a:cs typeface="黑体" panose="02010609060101010101" charset="-122"/>
            </a:endParaRPr>
          </a:p>
          <a:p>
            <a:pPr algn="l" fontAlgn="auto">
              <a:lnSpc>
                <a:spcPct val="150000"/>
              </a:lnSpc>
            </a:pPr>
            <a:r>
              <a:rPr lang="en-US" altLang="zh-CN" sz="2400">
                <a:latin typeface="黑体" panose="02010609060101010101" charset="-122"/>
                <a:ea typeface="黑体" panose="02010609060101010101" charset="-122"/>
                <a:cs typeface="黑体" panose="02010609060101010101" charset="-122"/>
              </a:rPr>
              <a:t>3</a:t>
            </a:r>
            <a:r>
              <a:rPr lang="zh-CN" altLang="en-US" sz="2400">
                <a:latin typeface="黑体" panose="02010609060101010101" charset="-122"/>
                <a:ea typeface="黑体" panose="02010609060101010101" charset="-122"/>
                <a:cs typeface="黑体" panose="02010609060101010101" charset="-122"/>
              </a:rPr>
              <a:t>、了解超声波应用原理</a:t>
            </a:r>
            <a:endParaRPr lang="zh-CN" altLang="en-US" sz="2400">
              <a:latin typeface="黑体" panose="02010609060101010101" charset="-122"/>
              <a:ea typeface="黑体" panose="02010609060101010101" charset="-122"/>
              <a:cs typeface="黑体" panose="02010609060101010101" charset="-122"/>
            </a:endParaRPr>
          </a:p>
          <a:p>
            <a:pPr algn="l" fontAlgn="auto">
              <a:lnSpc>
                <a:spcPct val="150000"/>
              </a:lnSpc>
            </a:pPr>
            <a:r>
              <a:rPr lang="en-US" altLang="zh-CN" sz="2400">
                <a:latin typeface="黑体" panose="02010609060101010101" charset="-122"/>
                <a:ea typeface="黑体" panose="02010609060101010101" charset="-122"/>
                <a:cs typeface="黑体" panose="02010609060101010101" charset="-122"/>
              </a:rPr>
              <a:t>4</a:t>
            </a:r>
            <a:r>
              <a:rPr lang="zh-CN" altLang="en-US" sz="2400">
                <a:latin typeface="黑体" panose="02010609060101010101" charset="-122"/>
                <a:ea typeface="黑体" panose="02010609060101010101" charset="-122"/>
                <a:cs typeface="黑体" panose="02010609060101010101" charset="-122"/>
              </a:rPr>
              <a:t>、掌握</a:t>
            </a:r>
            <a:r>
              <a:rPr lang="zh-CN" altLang="en-US" sz="2400" dirty="0" smtClean="0">
                <a:latin typeface="黑体" panose="02010609060101010101" charset="-122"/>
                <a:ea typeface="黑体" panose="02010609060101010101" charset="-122"/>
                <a:cs typeface="黑体" panose="02010609060101010101" charset="-122"/>
                <a:sym typeface="+mn-ea"/>
              </a:rPr>
              <a:t>缺陷回波法进行超声波探伤</a:t>
            </a:r>
            <a:endParaRPr lang="zh-CN" altLang="en-US" sz="2400" dirty="0" smtClean="0">
              <a:latin typeface="黑体" panose="02010609060101010101" charset="-122"/>
              <a:ea typeface="黑体" panose="02010609060101010101" charset="-122"/>
              <a:cs typeface="黑体"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rmAutofit/>
          </a:bodyPr>
          <a:p>
            <a:pPr algn="ctr"/>
            <a:r>
              <a:rPr>
                <a:sym typeface="+mn-ea"/>
              </a:rPr>
              <a:t>实验内容</a:t>
            </a:r>
            <a:endParaRPr lang="zh-CN" altLang="en-US"/>
          </a:p>
        </p:txBody>
      </p:sp>
      <p:sp>
        <p:nvSpPr>
          <p:cNvPr id="2" name="文本框 1"/>
          <p:cNvSpPr txBox="1"/>
          <p:nvPr/>
        </p:nvSpPr>
        <p:spPr>
          <a:xfrm>
            <a:off x="916305" y="1313815"/>
            <a:ext cx="10660380" cy="5323205"/>
          </a:xfrm>
          <a:prstGeom prst="rect">
            <a:avLst/>
          </a:prstGeom>
          <a:noFill/>
        </p:spPr>
        <p:txBody>
          <a:bodyPr wrap="square" rtlCol="0" anchor="t">
            <a:spAutoFit/>
          </a:bodyPr>
          <a:p>
            <a:r>
              <a:rPr lang="zh-CN" altLang="en-US" sz="2000">
                <a:latin typeface="黑体" panose="02010609060101010101" charset="-122"/>
                <a:ea typeface="黑体" panose="02010609060101010101" charset="-122"/>
                <a:cs typeface="黑体" panose="02010609060101010101" charset="-122"/>
              </a:rPr>
              <a:t>1.调节超声仪和示波器</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双击打开示波器跟超声实验仪大视图，通过超声仪的衰减调节和示波器的调节，使示波器屏幕上出现幅度适中、波形稳定的波形。</a:t>
            </a:r>
            <a:endParaRPr lang="zh-CN" altLang="en-US" sz="2000">
              <a:latin typeface="黑体" panose="02010609060101010101" charset="-122"/>
              <a:ea typeface="黑体" panose="02010609060101010101" charset="-122"/>
              <a:cs typeface="黑体" panose="02010609060101010101" charset="-122"/>
            </a:endParaRPr>
          </a:p>
          <a:p>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2.测量波峰对应的时间</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分别测量6次第一次回波峰值跟第二次回波峰值对应时间，测量六次铝块的厚度，求超声波频率和波长。6次通过移动探头在试块的不同位置进行测量（这个位置不是有探伤的位置）。</a:t>
            </a:r>
            <a:endParaRPr lang="zh-CN" altLang="en-US" sz="2000">
              <a:latin typeface="黑体" panose="02010609060101010101" charset="-122"/>
              <a:ea typeface="黑体" panose="02010609060101010101" charset="-122"/>
              <a:cs typeface="黑体" panose="02010609060101010101" charset="-122"/>
            </a:endParaRPr>
          </a:p>
          <a:p>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3.测量试块的厚度</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通过数字卡尺测量试块的厚度，通过示波器测出两个回波之间的时间，从而得到超声波在铝快中的传播速度。利用游标卡尺对厚度测量6次。设计数据表格，求出超声波在铝中的传播速度。其中游标卡尺的精度为0.01mm, 示波器中的时间分辨为10ns。查询常温常压下空气中超声波的转播速度，进行比较。</a:t>
            </a:r>
            <a:endParaRPr lang="zh-CN" altLang="en-US" sz="2000">
              <a:latin typeface="黑体" panose="02010609060101010101" charset="-122"/>
              <a:ea typeface="黑体" panose="02010609060101010101" charset="-122"/>
              <a:cs typeface="黑体" panose="02010609060101010101" charset="-122"/>
            </a:endParaRPr>
          </a:p>
          <a:p>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4.进行缺陷观测</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对试块铝中的孔进行缺陷观察，并根据超声波在铝中的传播速度，确定缺陷距离试块表面的距离。</a:t>
            </a:r>
            <a:endParaRPr lang="zh-CN" altLang="en-US" sz="2000">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rmAutofit/>
          </a:bodyPr>
          <a:p>
            <a:pPr algn="ctr"/>
            <a:r>
              <a:rPr>
                <a:sym typeface="+mn-ea"/>
              </a:rPr>
              <a:t>实验仪器</a:t>
            </a:r>
            <a:endParaRPr lang="zh-CN" altLang="en-US"/>
          </a:p>
        </p:txBody>
      </p:sp>
      <p:sp>
        <p:nvSpPr>
          <p:cNvPr id="2" name="文本框 1"/>
          <p:cNvSpPr txBox="1"/>
          <p:nvPr/>
        </p:nvSpPr>
        <p:spPr>
          <a:xfrm>
            <a:off x="1447165" y="1540510"/>
            <a:ext cx="9297670" cy="398780"/>
          </a:xfrm>
          <a:prstGeom prst="rect">
            <a:avLst/>
          </a:prstGeom>
          <a:noFill/>
        </p:spPr>
        <p:txBody>
          <a:bodyPr wrap="square" rtlCol="0" anchor="t">
            <a:spAutoFit/>
          </a:bodyPr>
          <a:p>
            <a:r>
              <a:rPr lang="zh-CN" altLang="en-US" sz="2000">
                <a:latin typeface="黑体" panose="02010609060101010101" charset="-122"/>
                <a:ea typeface="黑体" panose="02010609060101010101" charset="-122"/>
              </a:rPr>
              <a:t>本实验所用到的实验仪器有超声波仪器、数字示波器、铝块、探头、耦合剂瓶子。</a:t>
            </a:r>
            <a:endParaRPr lang="zh-CN" altLang="en-US" sz="2000">
              <a:latin typeface="黑体" panose="02010609060101010101" charset="-122"/>
              <a:ea typeface="黑体" panose="02010609060101010101" charset="-122"/>
            </a:endParaRPr>
          </a:p>
        </p:txBody>
      </p:sp>
      <p:pic>
        <p:nvPicPr>
          <p:cNvPr id="3" name="图片 2"/>
          <p:cNvPicPr>
            <a:picLocks noChangeAspect="1"/>
          </p:cNvPicPr>
          <p:nvPr>
            <p:custDataLst>
              <p:tags r:id="rId1"/>
            </p:custDataLst>
          </p:nvPr>
        </p:nvPicPr>
        <p:blipFill>
          <a:blip r:embed="rId2"/>
          <a:stretch>
            <a:fillRect/>
          </a:stretch>
        </p:blipFill>
        <p:spPr>
          <a:xfrm rot="960000">
            <a:off x="1303655" y="2359660"/>
            <a:ext cx="2546985" cy="2139315"/>
          </a:xfrm>
          <a:prstGeom prst="rect">
            <a:avLst/>
          </a:prstGeom>
        </p:spPr>
      </p:pic>
      <p:pic>
        <p:nvPicPr>
          <p:cNvPr id="5" name="图片 4"/>
          <p:cNvPicPr>
            <a:picLocks noChangeAspect="1"/>
          </p:cNvPicPr>
          <p:nvPr/>
        </p:nvPicPr>
        <p:blipFill>
          <a:blip r:embed="rId3"/>
          <a:stretch>
            <a:fillRect/>
          </a:stretch>
        </p:blipFill>
        <p:spPr>
          <a:xfrm rot="20520000">
            <a:off x="4625340" y="2551430"/>
            <a:ext cx="3590925" cy="2162175"/>
          </a:xfrm>
          <a:prstGeom prst="rect">
            <a:avLst/>
          </a:prstGeom>
        </p:spPr>
      </p:pic>
      <p:pic>
        <p:nvPicPr>
          <p:cNvPr id="6" name="图片 5"/>
          <p:cNvPicPr>
            <a:picLocks noChangeAspect="1"/>
          </p:cNvPicPr>
          <p:nvPr/>
        </p:nvPicPr>
        <p:blipFill>
          <a:blip r:embed="rId4"/>
          <a:stretch>
            <a:fillRect/>
          </a:stretch>
        </p:blipFill>
        <p:spPr>
          <a:xfrm>
            <a:off x="2930525" y="5410200"/>
            <a:ext cx="2324100" cy="923925"/>
          </a:xfrm>
          <a:prstGeom prst="rect">
            <a:avLst/>
          </a:prstGeom>
        </p:spPr>
      </p:pic>
      <p:pic>
        <p:nvPicPr>
          <p:cNvPr id="7" name="图片 6"/>
          <p:cNvPicPr>
            <a:picLocks noChangeAspect="1"/>
          </p:cNvPicPr>
          <p:nvPr/>
        </p:nvPicPr>
        <p:blipFill>
          <a:blip r:embed="rId5"/>
          <a:stretch>
            <a:fillRect/>
          </a:stretch>
        </p:blipFill>
        <p:spPr>
          <a:xfrm>
            <a:off x="8531225" y="2804160"/>
            <a:ext cx="1819275" cy="1057275"/>
          </a:xfrm>
          <a:prstGeom prst="rect">
            <a:avLst/>
          </a:prstGeom>
        </p:spPr>
      </p:pic>
      <p:pic>
        <p:nvPicPr>
          <p:cNvPr id="8" name="图片 7"/>
          <p:cNvPicPr>
            <a:picLocks noChangeAspect="1"/>
          </p:cNvPicPr>
          <p:nvPr/>
        </p:nvPicPr>
        <p:blipFill>
          <a:blip r:embed="rId6"/>
          <a:stretch>
            <a:fillRect/>
          </a:stretch>
        </p:blipFill>
        <p:spPr>
          <a:xfrm rot="900000">
            <a:off x="8247380" y="4522470"/>
            <a:ext cx="1409700" cy="1657350"/>
          </a:xfrm>
          <a:prstGeom prst="rect">
            <a:avLst/>
          </a:prstGeom>
        </p:spPr>
      </p:pic>
    </p:spTree>
    <p:custDataLst>
      <p:tags r:id="rId7"/>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Autofit/>
          </a:bodyPr>
          <a:p>
            <a:pPr algn="ctr"/>
            <a:r>
              <a:rPr>
                <a:sym typeface="+mn-ea"/>
              </a:rPr>
              <a:t>实验仪器</a:t>
            </a:r>
            <a:br>
              <a:rPr>
                <a:sym typeface="+mn-ea"/>
              </a:rPr>
            </a:br>
            <a:r>
              <a:rPr>
                <a:sym typeface="+mn-ea"/>
              </a:rPr>
              <a:t>                                   </a:t>
            </a:r>
            <a:r>
              <a:rPr lang="en-US" altLang="zh-CN">
                <a:sym typeface="+mn-ea"/>
              </a:rPr>
              <a:t>——</a:t>
            </a:r>
            <a:r>
              <a:rPr>
                <a:sym typeface="+mn-ea"/>
              </a:rPr>
              <a:t>超声波探头</a:t>
            </a:r>
            <a:endParaRPr>
              <a:sym typeface="+mn-ea"/>
            </a:endParaRPr>
          </a:p>
        </p:txBody>
      </p:sp>
      <p:sp>
        <p:nvSpPr>
          <p:cNvPr id="19464" name="Text Box 16"/>
          <p:cNvSpPr txBox="1"/>
          <p:nvPr/>
        </p:nvSpPr>
        <p:spPr>
          <a:xfrm>
            <a:off x="7091680" y="2067560"/>
            <a:ext cx="3124200" cy="2308225"/>
          </a:xfrm>
          <a:prstGeom prst="rect">
            <a:avLst/>
          </a:prstGeom>
          <a:noFill/>
          <a:ln w="25400">
            <a:noFill/>
          </a:ln>
        </p:spPr>
        <p:txBody>
          <a:bodyPr lIns="90000" tIns="46800" rIns="90000" bIns="46800">
            <a:spAutoFit/>
          </a:bodyPr>
          <a:p>
            <a:pPr>
              <a:lnSpc>
                <a:spcPct val="120000"/>
              </a:lnSpc>
            </a:pPr>
            <a:r>
              <a:rPr lang="zh-CN" altLang="en-US" sz="2000" dirty="0">
                <a:solidFill>
                  <a:schemeClr val="tx1"/>
                </a:solidFill>
                <a:latin typeface="黑体" panose="02010609060101010101" charset="-122"/>
                <a:ea typeface="黑体" panose="02010609060101010101" charset="-122"/>
                <a:cs typeface="黑体" panose="02010609060101010101" charset="-122"/>
              </a:rPr>
              <a:t>直探头特点:</a:t>
            </a:r>
            <a:endParaRPr lang="zh-CN" altLang="en-US" sz="2000" dirty="0">
              <a:solidFill>
                <a:schemeClr val="tx1"/>
              </a:solidFill>
              <a:latin typeface="黑体" panose="02010609060101010101" charset="-122"/>
              <a:ea typeface="黑体" panose="02010609060101010101" charset="-122"/>
              <a:cs typeface="黑体" panose="02010609060101010101" charset="-122"/>
            </a:endParaRPr>
          </a:p>
          <a:p>
            <a:pPr>
              <a:lnSpc>
                <a:spcPct val="120000"/>
              </a:lnSpc>
            </a:pPr>
            <a:r>
              <a:rPr lang="zh-CN" altLang="en-US" sz="2000" dirty="0">
                <a:latin typeface="黑体" panose="02010609060101010101" charset="-122"/>
                <a:ea typeface="黑体" panose="02010609060101010101" charset="-122"/>
                <a:cs typeface="黑体" panose="02010609060101010101" charset="-122"/>
                <a:sym typeface="Symbol" panose="05050102010706020507" pitchFamily="18" charset="2"/>
              </a:rPr>
              <a:t></a:t>
            </a:r>
            <a:r>
              <a:rPr lang="zh-CN" altLang="en-US" sz="2000" dirty="0">
                <a:latin typeface="黑体" panose="02010609060101010101" charset="-122"/>
                <a:ea typeface="黑体" panose="02010609060101010101" charset="-122"/>
                <a:cs typeface="黑体" panose="02010609060101010101" charset="-122"/>
              </a:rPr>
              <a:t>适用于探测晶片正下方与声束方向垂直的缺陷；</a:t>
            </a:r>
            <a:endParaRPr lang="zh-CN" altLang="en-US" sz="2000" dirty="0">
              <a:latin typeface="黑体" panose="02010609060101010101" charset="-122"/>
              <a:ea typeface="黑体" panose="02010609060101010101" charset="-122"/>
              <a:cs typeface="黑体" panose="02010609060101010101" charset="-122"/>
            </a:endParaRPr>
          </a:p>
          <a:p>
            <a:pPr>
              <a:lnSpc>
                <a:spcPct val="120000"/>
              </a:lnSpc>
            </a:pPr>
            <a:r>
              <a:rPr lang="zh-CN" altLang="en-US" sz="2000" dirty="0">
                <a:latin typeface="黑体" panose="02010609060101010101" charset="-122"/>
                <a:ea typeface="黑体" panose="02010609060101010101" charset="-122"/>
                <a:cs typeface="黑体" panose="02010609060101010101" charset="-122"/>
                <a:sym typeface="Symbol" panose="05050102010706020507" pitchFamily="18" charset="2"/>
              </a:rPr>
              <a:t></a:t>
            </a:r>
            <a:r>
              <a:rPr lang="zh-CN" altLang="en-US" sz="2000" dirty="0">
                <a:latin typeface="黑体" panose="02010609060101010101" charset="-122"/>
                <a:ea typeface="黑体" panose="02010609060101010101" charset="-122"/>
                <a:cs typeface="黑体" panose="02010609060101010101" charset="-122"/>
              </a:rPr>
              <a:t>探测深度较大,适用范围较广；</a:t>
            </a:r>
            <a:endParaRPr lang="zh-CN" altLang="en-US" sz="2000" dirty="0">
              <a:latin typeface="黑体" panose="02010609060101010101" charset="-122"/>
              <a:ea typeface="黑体" panose="02010609060101010101" charset="-122"/>
              <a:cs typeface="黑体" panose="02010609060101010101" charset="-122"/>
            </a:endParaRPr>
          </a:p>
          <a:p>
            <a:pPr>
              <a:lnSpc>
                <a:spcPct val="120000"/>
              </a:lnSpc>
            </a:pPr>
            <a:r>
              <a:rPr lang="zh-CN" altLang="en-US" sz="2000" dirty="0">
                <a:latin typeface="黑体" panose="02010609060101010101" charset="-122"/>
                <a:ea typeface="黑体" panose="02010609060101010101" charset="-122"/>
                <a:cs typeface="黑体" panose="02010609060101010101" charset="-122"/>
                <a:sym typeface="Symbol" panose="05050102010706020507" pitchFamily="18" charset="2"/>
              </a:rPr>
              <a:t></a:t>
            </a:r>
            <a:r>
              <a:rPr lang="zh-CN" altLang="en-US" sz="2000" dirty="0">
                <a:latin typeface="黑体" panose="02010609060101010101" charset="-122"/>
                <a:ea typeface="黑体" panose="02010609060101010101" charset="-122"/>
                <a:cs typeface="黑体" panose="02010609060101010101" charset="-122"/>
              </a:rPr>
              <a:t>检测灵敏度高。</a:t>
            </a:r>
            <a:endParaRPr lang="zh-CN" altLang="en-US" sz="2000" dirty="0">
              <a:latin typeface="黑体" panose="02010609060101010101" charset="-122"/>
              <a:ea typeface="黑体" panose="02010609060101010101" charset="-122"/>
              <a:cs typeface="黑体" panose="02010609060101010101" charset="-122"/>
            </a:endParaRPr>
          </a:p>
        </p:txBody>
      </p:sp>
      <p:pic>
        <p:nvPicPr>
          <p:cNvPr id="197651" name="Picture 19" descr="D:\损伤检测学教材插图\第五章超声波\5-48..jpg"/>
          <p:cNvPicPr>
            <a:picLocks noChangeAspect="1"/>
          </p:cNvPicPr>
          <p:nvPr/>
        </p:nvPicPr>
        <p:blipFill>
          <a:blip r:embed="rId1"/>
          <a:stretch>
            <a:fillRect/>
          </a:stretch>
        </p:blipFill>
        <p:spPr>
          <a:xfrm>
            <a:off x="1770380" y="1543685"/>
            <a:ext cx="3696335" cy="3134360"/>
          </a:xfrm>
          <a:prstGeom prst="rect">
            <a:avLst/>
          </a:prstGeom>
          <a:noFill/>
          <a:ln w="9525">
            <a:noFill/>
          </a:ln>
        </p:spPr>
      </p:pic>
      <p:sp>
        <p:nvSpPr>
          <p:cNvPr id="197655" name="Rectangle 23"/>
          <p:cNvSpPr/>
          <p:nvPr/>
        </p:nvSpPr>
        <p:spPr>
          <a:xfrm>
            <a:off x="3064510" y="4935220"/>
            <a:ext cx="6248400" cy="1630045"/>
          </a:xfrm>
          <a:prstGeom prst="rect">
            <a:avLst/>
          </a:prstGeom>
          <a:noFill/>
          <a:ln w="9525" cap="flat" cmpd="sng">
            <a:solidFill>
              <a:srgbClr val="00FF00"/>
            </a:solidFill>
            <a:prstDash val="solid"/>
            <a:miter/>
            <a:headEnd type="none" w="med" len="med"/>
            <a:tailEnd type="none" w="med" len="med"/>
          </a:ln>
        </p:spPr>
        <p:txBody>
          <a:bodyPr wrap="square">
            <a:spAutoFit/>
          </a:bodyPr>
          <a:p>
            <a:r>
              <a:rPr lang="zh-CN" altLang="en-US" sz="2000" dirty="0">
                <a:solidFill>
                  <a:schemeClr val="folHlink"/>
                </a:solidFill>
                <a:latin typeface="黑体" panose="02010609060101010101" charset="-122"/>
                <a:ea typeface="黑体" panose="02010609060101010101" charset="-122"/>
              </a:rPr>
              <a:t>压电晶片：</a:t>
            </a:r>
            <a:r>
              <a:rPr lang="zh-CN" altLang="en-US" sz="2000" dirty="0">
                <a:latin typeface="黑体" panose="02010609060101010101" charset="-122"/>
                <a:ea typeface="黑体" panose="02010609060101010101" charset="-122"/>
              </a:rPr>
              <a:t>实现声电相互转换；</a:t>
            </a:r>
            <a:r>
              <a:rPr lang="en-US" altLang="zh-CN" sz="2000" dirty="0">
                <a:latin typeface="黑体" panose="02010609060101010101" charset="-122"/>
                <a:ea typeface="黑体" panose="02010609060101010101" charset="-122"/>
              </a:rPr>
              <a:t>(</a:t>
            </a:r>
            <a:r>
              <a:rPr lang="zh-CN" altLang="en-US" sz="2000" dirty="0">
                <a:latin typeface="黑体" panose="02010609060101010101" charset="-122"/>
                <a:ea typeface="黑体" panose="02010609060101010101" charset="-122"/>
              </a:rPr>
              <a:t>压电效应</a:t>
            </a:r>
            <a:r>
              <a:rPr lang="en-US" altLang="zh-CN" sz="2000" dirty="0">
                <a:latin typeface="黑体" panose="02010609060101010101" charset="-122"/>
                <a:ea typeface="黑体" panose="02010609060101010101" charset="-122"/>
              </a:rPr>
              <a:t>)</a:t>
            </a:r>
            <a:endParaRPr lang="zh-CN" altLang="en-US" sz="2000" dirty="0">
              <a:latin typeface="黑体" panose="02010609060101010101" charset="-122"/>
              <a:ea typeface="黑体" panose="02010609060101010101" charset="-122"/>
            </a:endParaRPr>
          </a:p>
          <a:p>
            <a:r>
              <a:rPr lang="zh-CN" altLang="en-US" sz="2000" dirty="0">
                <a:solidFill>
                  <a:schemeClr val="folHlink"/>
                </a:solidFill>
                <a:latin typeface="黑体" panose="02010609060101010101" charset="-122"/>
                <a:ea typeface="黑体" panose="02010609060101010101" charset="-122"/>
              </a:rPr>
              <a:t>阻尼块：</a:t>
            </a:r>
            <a:r>
              <a:rPr lang="zh-CN" altLang="en-US" sz="2000" dirty="0">
                <a:latin typeface="黑体" panose="02010609060101010101" charset="-122"/>
                <a:ea typeface="黑体" panose="02010609060101010101" charset="-122"/>
              </a:rPr>
              <a:t>吸收声能加大阻尼；</a:t>
            </a:r>
            <a:endParaRPr lang="zh-CN" altLang="en-US" sz="2000" dirty="0">
              <a:latin typeface="黑体" panose="02010609060101010101" charset="-122"/>
              <a:ea typeface="黑体" panose="02010609060101010101" charset="-122"/>
            </a:endParaRPr>
          </a:p>
          <a:p>
            <a:r>
              <a:rPr lang="zh-CN" altLang="en-US" sz="2000" dirty="0">
                <a:solidFill>
                  <a:schemeClr val="folHlink"/>
                </a:solidFill>
                <a:latin typeface="黑体" panose="02010609060101010101" charset="-122"/>
                <a:ea typeface="黑体" panose="02010609060101010101" charset="-122"/>
              </a:rPr>
              <a:t>外壳：</a:t>
            </a:r>
            <a:r>
              <a:rPr lang="zh-CN" altLang="en-US" sz="2000" dirty="0">
                <a:latin typeface="黑体" panose="02010609060101010101" charset="-122"/>
                <a:ea typeface="黑体" panose="02010609060101010101" charset="-122"/>
              </a:rPr>
              <a:t>保护固定内部原件；</a:t>
            </a:r>
            <a:endParaRPr lang="zh-CN" altLang="en-US" sz="2000" dirty="0">
              <a:latin typeface="黑体" panose="02010609060101010101" charset="-122"/>
              <a:ea typeface="黑体" panose="02010609060101010101" charset="-122"/>
            </a:endParaRPr>
          </a:p>
          <a:p>
            <a:r>
              <a:rPr lang="zh-CN" altLang="en-US" sz="2000" dirty="0">
                <a:solidFill>
                  <a:schemeClr val="folHlink"/>
                </a:solidFill>
                <a:latin typeface="黑体" panose="02010609060101010101" charset="-122"/>
                <a:ea typeface="黑体" panose="02010609060101010101" charset="-122"/>
              </a:rPr>
              <a:t>电极：</a:t>
            </a:r>
            <a:r>
              <a:rPr lang="zh-CN" altLang="en-US" sz="2000" dirty="0">
                <a:latin typeface="黑体" panose="02010609060101010101" charset="-122"/>
                <a:ea typeface="黑体" panose="02010609060101010101" charset="-122"/>
              </a:rPr>
              <a:t>实现晶片和电缆连接；</a:t>
            </a:r>
            <a:endParaRPr lang="zh-CN" altLang="en-US" sz="2000" dirty="0">
              <a:latin typeface="黑体" panose="02010609060101010101" charset="-122"/>
              <a:ea typeface="黑体" panose="02010609060101010101" charset="-122"/>
            </a:endParaRPr>
          </a:p>
          <a:p>
            <a:r>
              <a:rPr lang="zh-CN" altLang="en-US" sz="2000" dirty="0">
                <a:solidFill>
                  <a:schemeClr val="folHlink"/>
                </a:solidFill>
                <a:latin typeface="黑体" panose="02010609060101010101" charset="-122"/>
                <a:ea typeface="黑体" panose="02010609060101010101" charset="-122"/>
              </a:rPr>
              <a:t>保护膜：</a:t>
            </a:r>
            <a:r>
              <a:rPr lang="zh-CN" altLang="en-US" sz="2000" dirty="0">
                <a:latin typeface="黑体" panose="02010609060101010101" charset="-122"/>
                <a:ea typeface="黑体" panose="02010609060101010101" charset="-122"/>
              </a:rPr>
              <a:t>保护晶片。</a:t>
            </a:r>
            <a:endParaRPr lang="zh-CN" altLang="en-US" sz="2000"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图片1"/>
          <p:cNvPicPr>
            <a:picLocks noChangeAspect="1"/>
          </p:cNvPicPr>
          <p:nvPr/>
        </p:nvPicPr>
        <p:blipFill>
          <a:blip r:embed="rId1"/>
          <a:stretch>
            <a:fillRect/>
          </a:stretch>
        </p:blipFill>
        <p:spPr>
          <a:xfrm>
            <a:off x="5538470" y="2221865"/>
            <a:ext cx="6462395" cy="4384675"/>
          </a:xfrm>
          <a:prstGeom prst="rect">
            <a:avLst/>
          </a:prstGeom>
        </p:spPr>
      </p:pic>
      <p:sp>
        <p:nvSpPr>
          <p:cNvPr id="3" name="标题 2"/>
          <p:cNvSpPr/>
          <p:nvPr>
            <p:ph type="title"/>
          </p:nvPr>
        </p:nvSpPr>
        <p:spPr/>
        <p:txBody>
          <a:bodyPr>
            <a:noAutofit/>
          </a:bodyPr>
          <a:p>
            <a:pPr algn="ctr"/>
            <a:r>
              <a:rPr>
                <a:sym typeface="+mn-ea"/>
              </a:rPr>
              <a:t>实验仪器</a:t>
            </a:r>
            <a:br>
              <a:rPr>
                <a:sym typeface="+mn-ea"/>
              </a:rPr>
            </a:br>
            <a:r>
              <a:rPr>
                <a:sym typeface="+mn-ea"/>
              </a:rPr>
              <a:t>                                   </a:t>
            </a:r>
            <a:r>
              <a:rPr lang="en-US" altLang="zh-CN">
                <a:sym typeface="+mn-ea"/>
              </a:rPr>
              <a:t>——</a:t>
            </a:r>
            <a:r>
              <a:rPr>
                <a:sym typeface="+mn-ea"/>
              </a:rPr>
              <a:t>超声波探头</a:t>
            </a:r>
            <a:endParaRPr>
              <a:sym typeface="+mn-ea"/>
            </a:endParaRPr>
          </a:p>
        </p:txBody>
      </p:sp>
      <p:sp>
        <p:nvSpPr>
          <p:cNvPr id="6" name="文本框 5"/>
          <p:cNvSpPr txBox="1"/>
          <p:nvPr/>
        </p:nvSpPr>
        <p:spPr>
          <a:xfrm>
            <a:off x="131445" y="4775835"/>
            <a:ext cx="7213600" cy="1945640"/>
          </a:xfrm>
          <a:prstGeom prst="rect">
            <a:avLst/>
          </a:prstGeom>
          <a:noFill/>
        </p:spPr>
        <p:txBody>
          <a:bodyPr wrap="square" rtlCol="0" anchor="t">
            <a:spAutoFit/>
          </a:bodyPr>
          <a:p>
            <a:pPr>
              <a:lnSpc>
                <a:spcPct val="130000"/>
              </a:lnSpc>
              <a:spcBef>
                <a:spcPct val="50000"/>
              </a:spcBef>
            </a:pPr>
            <a:r>
              <a:rPr lang="zh-CN" altLang="en-US" b="1">
                <a:solidFill>
                  <a:srgbClr val="FF0000"/>
                </a:solidFill>
                <a:sym typeface="+mn-ea"/>
              </a:rPr>
              <a:t>逆压电效应：</a:t>
            </a:r>
            <a:r>
              <a:rPr lang="zh-CN" altLang="en-US" b="1">
                <a:solidFill>
                  <a:schemeClr val="accent2"/>
                </a:solidFill>
                <a:sym typeface="+mn-ea"/>
              </a:rPr>
              <a:t>                      </a:t>
            </a:r>
            <a:r>
              <a:rPr lang="zh-CN" altLang="en-US" b="1">
                <a:solidFill>
                  <a:srgbClr val="FF0000"/>
                </a:solidFill>
                <a:sym typeface="+mn-ea"/>
              </a:rPr>
              <a:t>超声波的产生</a:t>
            </a:r>
            <a:r>
              <a:rPr lang="zh-CN" altLang="en-US" b="1">
                <a:solidFill>
                  <a:schemeClr val="accent2"/>
                </a:solidFill>
                <a:sym typeface="+mn-ea"/>
              </a:rPr>
              <a:t> </a:t>
            </a:r>
            <a:endParaRPr lang="zh-CN" altLang="en-US" b="1">
              <a:solidFill>
                <a:schemeClr val="accent2"/>
              </a:solidFill>
              <a:sym typeface="+mn-ea"/>
            </a:endParaRPr>
          </a:p>
          <a:p>
            <a:pPr>
              <a:lnSpc>
                <a:spcPct val="130000"/>
              </a:lnSpc>
              <a:spcBef>
                <a:spcPct val="50000"/>
              </a:spcBef>
            </a:pPr>
            <a:r>
              <a:rPr lang="zh-CN" altLang="en-US" b="1">
                <a:sym typeface="+mn-ea"/>
              </a:rPr>
              <a:t>                               电压                                声压</a:t>
            </a:r>
            <a:endParaRPr lang="zh-CN" altLang="en-US" b="1" i="0">
              <a:ea typeface="宋体" panose="02010600030101010101" pitchFamily="2" charset="-122"/>
            </a:endParaRPr>
          </a:p>
          <a:p>
            <a:pPr>
              <a:lnSpc>
                <a:spcPct val="130000"/>
              </a:lnSpc>
              <a:spcBef>
                <a:spcPct val="50000"/>
              </a:spcBef>
            </a:pPr>
            <a:r>
              <a:rPr lang="zh-CN" altLang="en-US" b="1">
                <a:solidFill>
                  <a:srgbClr val="FF0000"/>
                </a:solidFill>
                <a:sym typeface="+mn-ea"/>
              </a:rPr>
              <a:t>正压电效应：</a:t>
            </a:r>
            <a:r>
              <a:rPr lang="zh-CN" altLang="en-US" b="1">
                <a:solidFill>
                  <a:schemeClr val="accent2"/>
                </a:solidFill>
                <a:sym typeface="+mn-ea"/>
              </a:rPr>
              <a:t>                      </a:t>
            </a:r>
            <a:r>
              <a:rPr lang="zh-CN" altLang="en-US" b="1">
                <a:solidFill>
                  <a:srgbClr val="FF0000"/>
                </a:solidFill>
                <a:sym typeface="+mn-ea"/>
              </a:rPr>
              <a:t>超声波的接收</a:t>
            </a:r>
            <a:r>
              <a:rPr lang="zh-CN" altLang="en-US" b="1">
                <a:solidFill>
                  <a:schemeClr val="accent2"/>
                </a:solidFill>
                <a:sym typeface="+mn-ea"/>
              </a:rPr>
              <a:t> </a:t>
            </a:r>
            <a:endParaRPr lang="zh-CN" altLang="en-US" b="1" i="0">
              <a:ea typeface="宋体" panose="02010600030101010101" pitchFamily="2" charset="-122"/>
            </a:endParaRPr>
          </a:p>
          <a:p>
            <a:pPr>
              <a:lnSpc>
                <a:spcPct val="130000"/>
              </a:lnSpc>
              <a:spcBef>
                <a:spcPct val="50000"/>
              </a:spcBef>
              <a:buSzPct val="100000"/>
              <a:buChar char="•"/>
            </a:pPr>
            <a:endParaRPr lang="en-US" altLang="zh-CN" b="1">
              <a:solidFill>
                <a:srgbClr val="FF0066"/>
              </a:solidFill>
              <a:latin typeface="宋体" panose="02010600030101010101" pitchFamily="2" charset="-122"/>
              <a:sym typeface="+mn-ea"/>
            </a:endParaRPr>
          </a:p>
        </p:txBody>
      </p:sp>
      <p:cxnSp>
        <p:nvCxnSpPr>
          <p:cNvPr id="7" name="直接箭头连接符 6"/>
          <p:cNvCxnSpPr/>
          <p:nvPr/>
        </p:nvCxnSpPr>
        <p:spPr>
          <a:xfrm flipV="1">
            <a:off x="2869565" y="5413375"/>
            <a:ext cx="1732915" cy="69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2869565" y="5610225"/>
            <a:ext cx="1696720" cy="19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tretch>
            <a:fillRect/>
          </a:stretch>
        </p:blipFill>
        <p:spPr>
          <a:xfrm>
            <a:off x="365125" y="1848485"/>
            <a:ext cx="4848225" cy="1838325"/>
          </a:xfrm>
          <a:prstGeom prst="rect">
            <a:avLst/>
          </a:prstGeom>
        </p:spPr>
      </p:pic>
    </p:spTree>
    <p:custDataLst>
      <p:tags r:id="rId3"/>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p:nvPr>
            <p:ph type="title"/>
          </p:nvPr>
        </p:nvSpPr>
        <p:spPr/>
        <p:txBody>
          <a:bodyPr>
            <a:noAutofit/>
          </a:bodyPr>
          <a:p>
            <a:pPr algn="ctr"/>
            <a:r>
              <a:rPr>
                <a:sym typeface="+mn-ea"/>
              </a:rPr>
              <a:t>实验仪器</a:t>
            </a:r>
            <a:br>
              <a:rPr>
                <a:sym typeface="+mn-ea"/>
              </a:rPr>
            </a:br>
            <a:r>
              <a:rPr>
                <a:sym typeface="+mn-ea"/>
              </a:rPr>
              <a:t>                                   </a:t>
            </a:r>
            <a:r>
              <a:rPr lang="en-US" altLang="zh-CN">
                <a:sym typeface="+mn-ea"/>
              </a:rPr>
              <a:t>——</a:t>
            </a:r>
            <a:r>
              <a:rPr>
                <a:sym typeface="+mn-ea"/>
              </a:rPr>
              <a:t>超声波探头</a:t>
            </a:r>
            <a:endParaRPr>
              <a:sym typeface="+mn-ea"/>
            </a:endParaRPr>
          </a:p>
        </p:txBody>
      </p:sp>
      <p:grpSp>
        <p:nvGrpSpPr>
          <p:cNvPr id="94" name="组合 93"/>
          <p:cNvGrpSpPr/>
          <p:nvPr/>
        </p:nvGrpSpPr>
        <p:grpSpPr>
          <a:xfrm rot="0">
            <a:off x="2431415" y="1680210"/>
            <a:ext cx="2331720" cy="2707005"/>
            <a:chOff x="1068977" y="1283970"/>
            <a:chExt cx="2331720" cy="2706809"/>
          </a:xfrm>
        </p:grpSpPr>
        <p:sp>
          <p:nvSpPr>
            <p:cNvPr id="126" name="矩形 125"/>
            <p:cNvSpPr/>
            <p:nvPr/>
          </p:nvSpPr>
          <p:spPr>
            <a:xfrm>
              <a:off x="1068977" y="2950649"/>
              <a:ext cx="2331720" cy="1040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7" name="矩形 126"/>
            <p:cNvSpPr/>
            <p:nvPr/>
          </p:nvSpPr>
          <p:spPr>
            <a:xfrm rot="5400000">
              <a:off x="1828216" y="2280285"/>
              <a:ext cx="813240" cy="5274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任意多边形 127"/>
            <p:cNvSpPr/>
            <p:nvPr/>
          </p:nvSpPr>
          <p:spPr>
            <a:xfrm>
              <a:off x="2046609" y="1291590"/>
              <a:ext cx="159381" cy="845820"/>
            </a:xfrm>
            <a:custGeom>
              <a:avLst/>
              <a:gdLst>
                <a:gd name="connsiteX0" fmla="*/ 45081 w 159381"/>
                <a:gd name="connsiteY0" fmla="*/ 845820 h 845820"/>
                <a:gd name="connsiteX1" fmla="*/ 79371 w 159381"/>
                <a:gd name="connsiteY1" fmla="*/ 422910 h 845820"/>
                <a:gd name="connsiteX2" fmla="*/ 147951 w 159381"/>
                <a:gd name="connsiteY2" fmla="*/ 434340 h 845820"/>
                <a:gd name="connsiteX3" fmla="*/ 159381 w 159381"/>
                <a:gd name="connsiteY3" fmla="*/ 468630 h 845820"/>
                <a:gd name="connsiteX4" fmla="*/ 56511 w 159381"/>
                <a:gd name="connsiteY4" fmla="*/ 525780 h 845820"/>
                <a:gd name="connsiteX5" fmla="*/ 33651 w 159381"/>
                <a:gd name="connsiteY5" fmla="*/ 491490 h 845820"/>
                <a:gd name="connsiteX6" fmla="*/ 33651 w 159381"/>
                <a:gd name="connsiteY6" fmla="*/ 205740 h 845820"/>
                <a:gd name="connsiteX7" fmla="*/ 79371 w 159381"/>
                <a:gd name="connsiteY7" fmla="*/ 160020 h 845820"/>
                <a:gd name="connsiteX8" fmla="*/ 136521 w 159381"/>
                <a:gd name="connsiteY8" fmla="*/ 171450 h 845820"/>
                <a:gd name="connsiteX9" fmla="*/ 90801 w 159381"/>
                <a:gd name="connsiteY9" fmla="*/ 217170 h 845820"/>
                <a:gd name="connsiteX10" fmla="*/ 22221 w 159381"/>
                <a:gd name="connsiteY10" fmla="*/ 205740 h 845820"/>
                <a:gd name="connsiteX11" fmla="*/ 56511 w 159381"/>
                <a:gd name="connsiteY11"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381" h="845820">
                  <a:moveTo>
                    <a:pt x="45081" y="845820"/>
                  </a:moveTo>
                  <a:cubicBezTo>
                    <a:pt x="56511" y="704850"/>
                    <a:pt x="45069" y="560120"/>
                    <a:pt x="79371" y="422910"/>
                  </a:cubicBezTo>
                  <a:cubicBezTo>
                    <a:pt x="84992" y="400427"/>
                    <a:pt x="127829" y="422842"/>
                    <a:pt x="147951" y="434340"/>
                  </a:cubicBezTo>
                  <a:cubicBezTo>
                    <a:pt x="158412" y="440318"/>
                    <a:pt x="155571" y="457200"/>
                    <a:pt x="159381" y="468630"/>
                  </a:cubicBezTo>
                  <a:cubicBezTo>
                    <a:pt x="80776" y="521033"/>
                    <a:pt x="116865" y="505662"/>
                    <a:pt x="56511" y="525780"/>
                  </a:cubicBezTo>
                  <a:cubicBezTo>
                    <a:pt x="48891" y="514350"/>
                    <a:pt x="39062" y="504116"/>
                    <a:pt x="33651" y="491490"/>
                  </a:cubicBezTo>
                  <a:cubicBezTo>
                    <a:pt x="705" y="414617"/>
                    <a:pt x="32123" y="224074"/>
                    <a:pt x="33651" y="205740"/>
                  </a:cubicBezTo>
                  <a:cubicBezTo>
                    <a:pt x="37134" y="163939"/>
                    <a:pt x="45408" y="171341"/>
                    <a:pt x="79371" y="160020"/>
                  </a:cubicBezTo>
                  <a:cubicBezTo>
                    <a:pt x="98421" y="163830"/>
                    <a:pt x="122784" y="157713"/>
                    <a:pt x="136521" y="171450"/>
                  </a:cubicBezTo>
                  <a:lnTo>
                    <a:pt x="90801" y="217170"/>
                  </a:lnTo>
                  <a:lnTo>
                    <a:pt x="22221" y="205740"/>
                  </a:lnTo>
                  <a:cubicBezTo>
                    <a:pt x="-19037" y="65464"/>
                    <a:pt x="-124" y="56635"/>
                    <a:pt x="5651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任意多边形 128"/>
            <p:cNvSpPr/>
            <p:nvPr/>
          </p:nvSpPr>
          <p:spPr>
            <a:xfrm>
              <a:off x="2324739" y="1283970"/>
              <a:ext cx="159381" cy="845820"/>
            </a:xfrm>
            <a:custGeom>
              <a:avLst/>
              <a:gdLst>
                <a:gd name="connsiteX0" fmla="*/ 45081 w 159381"/>
                <a:gd name="connsiteY0" fmla="*/ 845820 h 845820"/>
                <a:gd name="connsiteX1" fmla="*/ 79371 w 159381"/>
                <a:gd name="connsiteY1" fmla="*/ 422910 h 845820"/>
                <a:gd name="connsiteX2" fmla="*/ 147951 w 159381"/>
                <a:gd name="connsiteY2" fmla="*/ 434340 h 845820"/>
                <a:gd name="connsiteX3" fmla="*/ 159381 w 159381"/>
                <a:gd name="connsiteY3" fmla="*/ 468630 h 845820"/>
                <a:gd name="connsiteX4" fmla="*/ 56511 w 159381"/>
                <a:gd name="connsiteY4" fmla="*/ 525780 h 845820"/>
                <a:gd name="connsiteX5" fmla="*/ 33651 w 159381"/>
                <a:gd name="connsiteY5" fmla="*/ 491490 h 845820"/>
                <a:gd name="connsiteX6" fmla="*/ 33651 w 159381"/>
                <a:gd name="connsiteY6" fmla="*/ 205740 h 845820"/>
                <a:gd name="connsiteX7" fmla="*/ 79371 w 159381"/>
                <a:gd name="connsiteY7" fmla="*/ 160020 h 845820"/>
                <a:gd name="connsiteX8" fmla="*/ 136521 w 159381"/>
                <a:gd name="connsiteY8" fmla="*/ 171450 h 845820"/>
                <a:gd name="connsiteX9" fmla="*/ 90801 w 159381"/>
                <a:gd name="connsiteY9" fmla="*/ 217170 h 845820"/>
                <a:gd name="connsiteX10" fmla="*/ 22221 w 159381"/>
                <a:gd name="connsiteY10" fmla="*/ 205740 h 845820"/>
                <a:gd name="connsiteX11" fmla="*/ 56511 w 159381"/>
                <a:gd name="connsiteY11"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381" h="845820">
                  <a:moveTo>
                    <a:pt x="45081" y="845820"/>
                  </a:moveTo>
                  <a:cubicBezTo>
                    <a:pt x="56511" y="704850"/>
                    <a:pt x="45069" y="560120"/>
                    <a:pt x="79371" y="422910"/>
                  </a:cubicBezTo>
                  <a:cubicBezTo>
                    <a:pt x="84992" y="400427"/>
                    <a:pt x="127829" y="422842"/>
                    <a:pt x="147951" y="434340"/>
                  </a:cubicBezTo>
                  <a:cubicBezTo>
                    <a:pt x="158412" y="440318"/>
                    <a:pt x="155571" y="457200"/>
                    <a:pt x="159381" y="468630"/>
                  </a:cubicBezTo>
                  <a:cubicBezTo>
                    <a:pt x="80776" y="521033"/>
                    <a:pt x="116865" y="505662"/>
                    <a:pt x="56511" y="525780"/>
                  </a:cubicBezTo>
                  <a:cubicBezTo>
                    <a:pt x="48891" y="514350"/>
                    <a:pt x="39062" y="504116"/>
                    <a:pt x="33651" y="491490"/>
                  </a:cubicBezTo>
                  <a:cubicBezTo>
                    <a:pt x="705" y="414617"/>
                    <a:pt x="32123" y="224074"/>
                    <a:pt x="33651" y="205740"/>
                  </a:cubicBezTo>
                  <a:cubicBezTo>
                    <a:pt x="37134" y="163939"/>
                    <a:pt x="45408" y="171341"/>
                    <a:pt x="79371" y="160020"/>
                  </a:cubicBezTo>
                  <a:cubicBezTo>
                    <a:pt x="98421" y="163830"/>
                    <a:pt x="122784" y="157713"/>
                    <a:pt x="136521" y="171450"/>
                  </a:cubicBezTo>
                  <a:lnTo>
                    <a:pt x="90801" y="217170"/>
                  </a:lnTo>
                  <a:lnTo>
                    <a:pt x="22221" y="205740"/>
                  </a:lnTo>
                  <a:cubicBezTo>
                    <a:pt x="-19037" y="65464"/>
                    <a:pt x="-124" y="56635"/>
                    <a:pt x="5651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0" name="直接连接符 129"/>
            <p:cNvCxnSpPr/>
            <p:nvPr/>
          </p:nvCxnSpPr>
          <p:spPr>
            <a:xfrm>
              <a:off x="2234836" y="2388870"/>
              <a:ext cx="0" cy="561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277675" y="2464019"/>
              <a:ext cx="2094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972875" y="2467829"/>
              <a:ext cx="2094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下弧形箭头 132"/>
            <p:cNvSpPr/>
            <p:nvPr/>
          </p:nvSpPr>
          <p:spPr>
            <a:xfrm>
              <a:off x="1998226" y="2958269"/>
              <a:ext cx="485894" cy="512445"/>
            </a:xfrm>
            <a:prstGeom prst="curvedUp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grpSp>
        <p:nvGrpSpPr>
          <p:cNvPr id="13" name="组合 12"/>
          <p:cNvGrpSpPr/>
          <p:nvPr/>
        </p:nvGrpSpPr>
        <p:grpSpPr>
          <a:xfrm>
            <a:off x="7098950" y="1599632"/>
            <a:ext cx="2331720" cy="2706809"/>
            <a:chOff x="1068977" y="2358390"/>
            <a:chExt cx="2331720" cy="2706809"/>
          </a:xfrm>
        </p:grpSpPr>
        <p:grpSp>
          <p:nvGrpSpPr>
            <p:cNvPr id="61" name="组合 60"/>
            <p:cNvGrpSpPr/>
            <p:nvPr/>
          </p:nvGrpSpPr>
          <p:grpSpPr>
            <a:xfrm>
              <a:off x="1068977" y="2358390"/>
              <a:ext cx="2331720" cy="2706809"/>
              <a:chOff x="1068977" y="1283970"/>
              <a:chExt cx="2331720" cy="2706809"/>
            </a:xfrm>
          </p:grpSpPr>
          <p:sp>
            <p:nvSpPr>
              <p:cNvPr id="6" name="矩形 5"/>
              <p:cNvSpPr/>
              <p:nvPr/>
            </p:nvSpPr>
            <p:spPr>
              <a:xfrm>
                <a:off x="1068977" y="2950649"/>
                <a:ext cx="2331720" cy="1040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rot="5400000">
                <a:off x="1828216" y="2280285"/>
                <a:ext cx="813240" cy="5274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任意多边形 7"/>
              <p:cNvSpPr/>
              <p:nvPr/>
            </p:nvSpPr>
            <p:spPr>
              <a:xfrm>
                <a:off x="2046609" y="1291590"/>
                <a:ext cx="159381" cy="845820"/>
              </a:xfrm>
              <a:custGeom>
                <a:avLst/>
                <a:gdLst>
                  <a:gd name="connsiteX0" fmla="*/ 45081 w 159381"/>
                  <a:gd name="connsiteY0" fmla="*/ 845820 h 845820"/>
                  <a:gd name="connsiteX1" fmla="*/ 79371 w 159381"/>
                  <a:gd name="connsiteY1" fmla="*/ 422910 h 845820"/>
                  <a:gd name="connsiteX2" fmla="*/ 147951 w 159381"/>
                  <a:gd name="connsiteY2" fmla="*/ 434340 h 845820"/>
                  <a:gd name="connsiteX3" fmla="*/ 159381 w 159381"/>
                  <a:gd name="connsiteY3" fmla="*/ 468630 h 845820"/>
                  <a:gd name="connsiteX4" fmla="*/ 56511 w 159381"/>
                  <a:gd name="connsiteY4" fmla="*/ 525780 h 845820"/>
                  <a:gd name="connsiteX5" fmla="*/ 33651 w 159381"/>
                  <a:gd name="connsiteY5" fmla="*/ 491490 h 845820"/>
                  <a:gd name="connsiteX6" fmla="*/ 33651 w 159381"/>
                  <a:gd name="connsiteY6" fmla="*/ 205740 h 845820"/>
                  <a:gd name="connsiteX7" fmla="*/ 79371 w 159381"/>
                  <a:gd name="connsiteY7" fmla="*/ 160020 h 845820"/>
                  <a:gd name="connsiteX8" fmla="*/ 136521 w 159381"/>
                  <a:gd name="connsiteY8" fmla="*/ 171450 h 845820"/>
                  <a:gd name="connsiteX9" fmla="*/ 90801 w 159381"/>
                  <a:gd name="connsiteY9" fmla="*/ 217170 h 845820"/>
                  <a:gd name="connsiteX10" fmla="*/ 22221 w 159381"/>
                  <a:gd name="connsiteY10" fmla="*/ 205740 h 845820"/>
                  <a:gd name="connsiteX11" fmla="*/ 56511 w 159381"/>
                  <a:gd name="connsiteY11"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381" h="845820">
                    <a:moveTo>
                      <a:pt x="45081" y="845820"/>
                    </a:moveTo>
                    <a:cubicBezTo>
                      <a:pt x="56511" y="704850"/>
                      <a:pt x="45069" y="560120"/>
                      <a:pt x="79371" y="422910"/>
                    </a:cubicBezTo>
                    <a:cubicBezTo>
                      <a:pt x="84992" y="400427"/>
                      <a:pt x="127829" y="422842"/>
                      <a:pt x="147951" y="434340"/>
                    </a:cubicBezTo>
                    <a:cubicBezTo>
                      <a:pt x="158412" y="440318"/>
                      <a:pt x="155571" y="457200"/>
                      <a:pt x="159381" y="468630"/>
                    </a:cubicBezTo>
                    <a:cubicBezTo>
                      <a:pt x="80776" y="521033"/>
                      <a:pt x="116865" y="505662"/>
                      <a:pt x="56511" y="525780"/>
                    </a:cubicBezTo>
                    <a:cubicBezTo>
                      <a:pt x="48891" y="514350"/>
                      <a:pt x="39062" y="504116"/>
                      <a:pt x="33651" y="491490"/>
                    </a:cubicBezTo>
                    <a:cubicBezTo>
                      <a:pt x="705" y="414617"/>
                      <a:pt x="32123" y="224074"/>
                      <a:pt x="33651" y="205740"/>
                    </a:cubicBezTo>
                    <a:cubicBezTo>
                      <a:pt x="37134" y="163939"/>
                      <a:pt x="45408" y="171341"/>
                      <a:pt x="79371" y="160020"/>
                    </a:cubicBezTo>
                    <a:cubicBezTo>
                      <a:pt x="98421" y="163830"/>
                      <a:pt x="122784" y="157713"/>
                      <a:pt x="136521" y="171450"/>
                    </a:cubicBezTo>
                    <a:lnTo>
                      <a:pt x="90801" y="217170"/>
                    </a:lnTo>
                    <a:lnTo>
                      <a:pt x="22221" y="205740"/>
                    </a:lnTo>
                    <a:cubicBezTo>
                      <a:pt x="-19037" y="65464"/>
                      <a:pt x="-124" y="56635"/>
                      <a:pt x="5651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任意多边形 8"/>
              <p:cNvSpPr/>
              <p:nvPr/>
            </p:nvSpPr>
            <p:spPr>
              <a:xfrm>
                <a:off x="2324739" y="1283970"/>
                <a:ext cx="159381" cy="845820"/>
              </a:xfrm>
              <a:custGeom>
                <a:avLst/>
                <a:gdLst>
                  <a:gd name="connsiteX0" fmla="*/ 45081 w 159381"/>
                  <a:gd name="connsiteY0" fmla="*/ 845820 h 845820"/>
                  <a:gd name="connsiteX1" fmla="*/ 79371 w 159381"/>
                  <a:gd name="connsiteY1" fmla="*/ 422910 h 845820"/>
                  <a:gd name="connsiteX2" fmla="*/ 147951 w 159381"/>
                  <a:gd name="connsiteY2" fmla="*/ 434340 h 845820"/>
                  <a:gd name="connsiteX3" fmla="*/ 159381 w 159381"/>
                  <a:gd name="connsiteY3" fmla="*/ 468630 h 845820"/>
                  <a:gd name="connsiteX4" fmla="*/ 56511 w 159381"/>
                  <a:gd name="connsiteY4" fmla="*/ 525780 h 845820"/>
                  <a:gd name="connsiteX5" fmla="*/ 33651 w 159381"/>
                  <a:gd name="connsiteY5" fmla="*/ 491490 h 845820"/>
                  <a:gd name="connsiteX6" fmla="*/ 33651 w 159381"/>
                  <a:gd name="connsiteY6" fmla="*/ 205740 h 845820"/>
                  <a:gd name="connsiteX7" fmla="*/ 79371 w 159381"/>
                  <a:gd name="connsiteY7" fmla="*/ 160020 h 845820"/>
                  <a:gd name="connsiteX8" fmla="*/ 136521 w 159381"/>
                  <a:gd name="connsiteY8" fmla="*/ 171450 h 845820"/>
                  <a:gd name="connsiteX9" fmla="*/ 90801 w 159381"/>
                  <a:gd name="connsiteY9" fmla="*/ 217170 h 845820"/>
                  <a:gd name="connsiteX10" fmla="*/ 22221 w 159381"/>
                  <a:gd name="connsiteY10" fmla="*/ 205740 h 845820"/>
                  <a:gd name="connsiteX11" fmla="*/ 56511 w 159381"/>
                  <a:gd name="connsiteY11"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381" h="845820">
                    <a:moveTo>
                      <a:pt x="45081" y="845820"/>
                    </a:moveTo>
                    <a:cubicBezTo>
                      <a:pt x="56511" y="704850"/>
                      <a:pt x="45069" y="560120"/>
                      <a:pt x="79371" y="422910"/>
                    </a:cubicBezTo>
                    <a:cubicBezTo>
                      <a:pt x="84992" y="400427"/>
                      <a:pt x="127829" y="422842"/>
                      <a:pt x="147951" y="434340"/>
                    </a:cubicBezTo>
                    <a:cubicBezTo>
                      <a:pt x="158412" y="440318"/>
                      <a:pt x="155571" y="457200"/>
                      <a:pt x="159381" y="468630"/>
                    </a:cubicBezTo>
                    <a:cubicBezTo>
                      <a:pt x="80776" y="521033"/>
                      <a:pt x="116865" y="505662"/>
                      <a:pt x="56511" y="525780"/>
                    </a:cubicBezTo>
                    <a:cubicBezTo>
                      <a:pt x="48891" y="514350"/>
                      <a:pt x="39062" y="504116"/>
                      <a:pt x="33651" y="491490"/>
                    </a:cubicBezTo>
                    <a:cubicBezTo>
                      <a:pt x="705" y="414617"/>
                      <a:pt x="32123" y="224074"/>
                      <a:pt x="33651" y="205740"/>
                    </a:cubicBezTo>
                    <a:cubicBezTo>
                      <a:pt x="37134" y="163939"/>
                      <a:pt x="45408" y="171341"/>
                      <a:pt x="79371" y="160020"/>
                    </a:cubicBezTo>
                    <a:cubicBezTo>
                      <a:pt x="98421" y="163830"/>
                      <a:pt x="122784" y="157713"/>
                      <a:pt x="136521" y="171450"/>
                    </a:cubicBezTo>
                    <a:lnTo>
                      <a:pt x="90801" y="217170"/>
                    </a:lnTo>
                    <a:lnTo>
                      <a:pt x="22221" y="205740"/>
                    </a:lnTo>
                    <a:cubicBezTo>
                      <a:pt x="-19037" y="65464"/>
                      <a:pt x="-124" y="56635"/>
                      <a:pt x="5651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a:off x="2234836" y="2388870"/>
                <a:ext cx="0" cy="561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277675" y="2464019"/>
                <a:ext cx="2094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72875" y="2467829"/>
                <a:ext cx="2094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下弧形箭头 21"/>
              <p:cNvSpPr/>
              <p:nvPr/>
            </p:nvSpPr>
            <p:spPr>
              <a:xfrm>
                <a:off x="1998226" y="2958269"/>
                <a:ext cx="485894" cy="512445"/>
              </a:xfrm>
              <a:prstGeom prst="curvedUp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23" name="任意多边形 22"/>
            <p:cNvSpPr/>
            <p:nvPr/>
          </p:nvSpPr>
          <p:spPr>
            <a:xfrm rot="10800000">
              <a:off x="1737360" y="4572000"/>
              <a:ext cx="937260" cy="45719"/>
            </a:xfrm>
            <a:custGeom>
              <a:avLst/>
              <a:gdLst>
                <a:gd name="connsiteX0" fmla="*/ 0 w 937260"/>
                <a:gd name="connsiteY0" fmla="*/ 0 h 171450"/>
                <a:gd name="connsiteX1" fmla="*/ 102870 w 937260"/>
                <a:gd name="connsiteY1" fmla="*/ 80010 h 171450"/>
                <a:gd name="connsiteX2" fmla="*/ 148590 w 937260"/>
                <a:gd name="connsiteY2" fmla="*/ 102870 h 171450"/>
                <a:gd name="connsiteX3" fmla="*/ 182880 w 937260"/>
                <a:gd name="connsiteY3" fmla="*/ 125730 h 171450"/>
                <a:gd name="connsiteX4" fmla="*/ 217170 w 937260"/>
                <a:gd name="connsiteY4" fmla="*/ 137160 h 171450"/>
                <a:gd name="connsiteX5" fmla="*/ 297180 w 937260"/>
                <a:gd name="connsiteY5" fmla="*/ 171450 h 171450"/>
                <a:gd name="connsiteX6" fmla="*/ 468630 w 937260"/>
                <a:gd name="connsiteY6" fmla="*/ 160020 h 171450"/>
                <a:gd name="connsiteX7" fmla="*/ 514350 w 937260"/>
                <a:gd name="connsiteY7" fmla="*/ 148590 h 171450"/>
                <a:gd name="connsiteX8" fmla="*/ 582930 w 937260"/>
                <a:gd name="connsiteY8" fmla="*/ 125730 h 171450"/>
                <a:gd name="connsiteX9" fmla="*/ 651510 w 937260"/>
                <a:gd name="connsiteY9" fmla="*/ 80010 h 171450"/>
                <a:gd name="connsiteX10" fmla="*/ 720090 w 937260"/>
                <a:gd name="connsiteY10" fmla="*/ 45720 h 171450"/>
                <a:gd name="connsiteX11" fmla="*/ 811530 w 937260"/>
                <a:gd name="connsiteY11" fmla="*/ 57150 h 171450"/>
                <a:gd name="connsiteX12" fmla="*/ 880110 w 937260"/>
                <a:gd name="connsiteY12" fmla="*/ 80010 h 171450"/>
                <a:gd name="connsiteX13" fmla="*/ 914400 w 937260"/>
                <a:gd name="connsiteY13" fmla="*/ 91440 h 171450"/>
                <a:gd name="connsiteX14" fmla="*/ 937260 w 937260"/>
                <a:gd name="connsiteY14" fmla="*/ 9144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7260" h="171450">
                  <a:moveTo>
                    <a:pt x="0" y="0"/>
                  </a:moveTo>
                  <a:cubicBezTo>
                    <a:pt x="32620" y="27183"/>
                    <a:pt x="65293" y="58538"/>
                    <a:pt x="102870" y="80010"/>
                  </a:cubicBezTo>
                  <a:cubicBezTo>
                    <a:pt x="117664" y="88464"/>
                    <a:pt x="133796" y="94416"/>
                    <a:pt x="148590" y="102870"/>
                  </a:cubicBezTo>
                  <a:cubicBezTo>
                    <a:pt x="160517" y="109686"/>
                    <a:pt x="170593" y="119587"/>
                    <a:pt x="182880" y="125730"/>
                  </a:cubicBezTo>
                  <a:cubicBezTo>
                    <a:pt x="193656" y="131118"/>
                    <a:pt x="206394" y="131772"/>
                    <a:pt x="217170" y="137160"/>
                  </a:cubicBezTo>
                  <a:cubicBezTo>
                    <a:pt x="296105" y="176627"/>
                    <a:pt x="202027" y="147662"/>
                    <a:pt x="297180" y="171450"/>
                  </a:cubicBezTo>
                  <a:cubicBezTo>
                    <a:pt x="354330" y="167640"/>
                    <a:pt x="411668" y="166016"/>
                    <a:pt x="468630" y="160020"/>
                  </a:cubicBezTo>
                  <a:cubicBezTo>
                    <a:pt x="484253" y="158376"/>
                    <a:pt x="499303" y="153104"/>
                    <a:pt x="514350" y="148590"/>
                  </a:cubicBezTo>
                  <a:cubicBezTo>
                    <a:pt x="537430" y="141666"/>
                    <a:pt x="582930" y="125730"/>
                    <a:pt x="582930" y="125730"/>
                  </a:cubicBezTo>
                  <a:cubicBezTo>
                    <a:pt x="647932" y="60728"/>
                    <a:pt x="585343" y="113093"/>
                    <a:pt x="651510" y="80010"/>
                  </a:cubicBezTo>
                  <a:cubicBezTo>
                    <a:pt x="740140" y="35695"/>
                    <a:pt x="633901" y="74450"/>
                    <a:pt x="720090" y="45720"/>
                  </a:cubicBezTo>
                  <a:cubicBezTo>
                    <a:pt x="750570" y="49530"/>
                    <a:pt x="781495" y="50714"/>
                    <a:pt x="811530" y="57150"/>
                  </a:cubicBezTo>
                  <a:cubicBezTo>
                    <a:pt x="835092" y="62199"/>
                    <a:pt x="857250" y="72390"/>
                    <a:pt x="880110" y="80010"/>
                  </a:cubicBezTo>
                  <a:cubicBezTo>
                    <a:pt x="891540" y="83820"/>
                    <a:pt x="902352" y="91440"/>
                    <a:pt x="914400" y="91440"/>
                  </a:cubicBezTo>
                  <a:lnTo>
                    <a:pt x="937260" y="9144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72" name="直接连接符 71"/>
          <p:cNvCxnSpPr/>
          <p:nvPr/>
        </p:nvCxnSpPr>
        <p:spPr>
          <a:xfrm flipV="1">
            <a:off x="1945005" y="4808855"/>
            <a:ext cx="354330" cy="1485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2308860" y="4780280"/>
            <a:ext cx="125095" cy="14947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431415" y="6296025"/>
            <a:ext cx="1775460" cy="82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15130" y="5096510"/>
            <a:ext cx="348615" cy="12185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4573270" y="5086985"/>
            <a:ext cx="130810" cy="1209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6802120" y="4827905"/>
            <a:ext cx="354330" cy="1485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7165975" y="4799330"/>
            <a:ext cx="125095" cy="14947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7288530" y="6304280"/>
            <a:ext cx="608330" cy="107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8941435" y="5064760"/>
            <a:ext cx="348615" cy="12185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9299575" y="5055235"/>
            <a:ext cx="130810" cy="1209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7877810" y="5786120"/>
            <a:ext cx="297180" cy="5289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8184515" y="5796280"/>
            <a:ext cx="182245" cy="4997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8366760" y="6264275"/>
            <a:ext cx="608330" cy="107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2184400" y="4387215"/>
            <a:ext cx="328930" cy="368300"/>
          </a:xfrm>
          <a:prstGeom prst="rect">
            <a:avLst/>
          </a:prstGeom>
          <a:noFill/>
        </p:spPr>
        <p:txBody>
          <a:bodyPr wrap="none" rtlCol="0">
            <a:spAutoFit/>
          </a:bodyPr>
          <a:p>
            <a:r>
              <a:rPr lang="en-US" altLang="zh-CN"/>
              <a:t>t</a:t>
            </a:r>
            <a:r>
              <a:rPr lang="en-US" altLang="zh-CN" baseline="-25000"/>
              <a:t>1</a:t>
            </a:r>
            <a:endParaRPr lang="en-US" altLang="zh-CN" baseline="-25000"/>
          </a:p>
        </p:txBody>
      </p:sp>
      <p:sp>
        <p:nvSpPr>
          <p:cNvPr id="134" name="文本框 133"/>
          <p:cNvSpPr txBox="1"/>
          <p:nvPr/>
        </p:nvSpPr>
        <p:spPr>
          <a:xfrm>
            <a:off x="4389755" y="4686935"/>
            <a:ext cx="328930" cy="368300"/>
          </a:xfrm>
          <a:prstGeom prst="rect">
            <a:avLst/>
          </a:prstGeom>
          <a:noFill/>
        </p:spPr>
        <p:txBody>
          <a:bodyPr wrap="none" rtlCol="0">
            <a:spAutoFit/>
          </a:bodyPr>
          <a:p>
            <a:r>
              <a:rPr lang="en-US" altLang="zh-CN"/>
              <a:t>t</a:t>
            </a:r>
            <a:r>
              <a:rPr lang="en-US" altLang="zh-CN" baseline="-25000"/>
              <a:t>2</a:t>
            </a:r>
            <a:endParaRPr lang="en-US" altLang="zh-CN" baseline="-25000"/>
          </a:p>
        </p:txBody>
      </p:sp>
      <p:sp>
        <p:nvSpPr>
          <p:cNvPr id="135" name="文本框 134"/>
          <p:cNvSpPr txBox="1"/>
          <p:nvPr/>
        </p:nvSpPr>
        <p:spPr>
          <a:xfrm>
            <a:off x="6962140" y="4459605"/>
            <a:ext cx="328930" cy="368300"/>
          </a:xfrm>
          <a:prstGeom prst="rect">
            <a:avLst/>
          </a:prstGeom>
          <a:noFill/>
        </p:spPr>
        <p:txBody>
          <a:bodyPr wrap="none" rtlCol="0">
            <a:spAutoFit/>
          </a:bodyPr>
          <a:p>
            <a:r>
              <a:rPr lang="en-US" altLang="zh-CN"/>
              <a:t>t</a:t>
            </a:r>
            <a:r>
              <a:rPr lang="en-US" altLang="zh-CN" baseline="-25000"/>
              <a:t>1</a:t>
            </a:r>
            <a:endParaRPr lang="en-US" altLang="zh-CN" baseline="-25000"/>
          </a:p>
        </p:txBody>
      </p:sp>
      <p:sp>
        <p:nvSpPr>
          <p:cNvPr id="136" name="文本框 135"/>
          <p:cNvSpPr txBox="1"/>
          <p:nvPr/>
        </p:nvSpPr>
        <p:spPr>
          <a:xfrm>
            <a:off x="9101455" y="4686935"/>
            <a:ext cx="328930" cy="368300"/>
          </a:xfrm>
          <a:prstGeom prst="rect">
            <a:avLst/>
          </a:prstGeom>
          <a:noFill/>
        </p:spPr>
        <p:txBody>
          <a:bodyPr wrap="none" rtlCol="0">
            <a:spAutoFit/>
          </a:bodyPr>
          <a:p>
            <a:r>
              <a:rPr lang="en-US" altLang="zh-CN"/>
              <a:t>t</a:t>
            </a:r>
            <a:r>
              <a:rPr lang="en-US" altLang="zh-CN" baseline="-25000"/>
              <a:t>2</a:t>
            </a:r>
            <a:endParaRPr lang="en-US" altLang="zh-CN" baseline="-25000"/>
          </a:p>
        </p:txBody>
      </p:sp>
      <p:sp>
        <p:nvSpPr>
          <p:cNvPr id="137" name="文本框 136"/>
          <p:cNvSpPr txBox="1"/>
          <p:nvPr/>
        </p:nvSpPr>
        <p:spPr>
          <a:xfrm>
            <a:off x="8025765" y="5367655"/>
            <a:ext cx="287655" cy="368300"/>
          </a:xfrm>
          <a:prstGeom prst="rect">
            <a:avLst/>
          </a:prstGeom>
          <a:noFill/>
        </p:spPr>
        <p:txBody>
          <a:bodyPr wrap="none" rtlCol="0">
            <a:spAutoFit/>
          </a:bodyPr>
          <a:p>
            <a:r>
              <a:rPr lang="en-US" altLang="zh-CN"/>
              <a:t>t</a:t>
            </a:r>
            <a:r>
              <a:rPr lang="en-US" altLang="zh-CN" baseline="-25000"/>
              <a:t>f</a:t>
            </a:r>
            <a:endParaRPr lang="en-US" altLang="zh-CN" baseline="-2500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normAutofit/>
          </a:bodyPr>
          <a:p>
            <a:pPr algn="ctr"/>
            <a:r>
              <a:t>实验步骤</a:t>
            </a:r>
          </a:p>
        </p:txBody>
      </p:sp>
      <p:sp>
        <p:nvSpPr>
          <p:cNvPr id="2" name="文本框 1"/>
          <p:cNvSpPr txBox="1"/>
          <p:nvPr/>
        </p:nvSpPr>
        <p:spPr>
          <a:xfrm>
            <a:off x="1595755" y="1696720"/>
            <a:ext cx="9220200" cy="4399915"/>
          </a:xfrm>
          <a:prstGeom prst="rect">
            <a:avLst/>
          </a:prstGeom>
          <a:noFill/>
        </p:spPr>
        <p:txBody>
          <a:bodyPr wrap="square" rtlCol="0" anchor="t">
            <a:spAutoFit/>
          </a:bodyPr>
          <a:p>
            <a:r>
              <a:rPr lang="zh-CN" altLang="en-US" sz="2000">
                <a:latin typeface="黑体" panose="02010609060101010101" charset="-122"/>
                <a:ea typeface="黑体" panose="02010609060101010101" charset="-122"/>
                <a:cs typeface="黑体" panose="02010609060101010101" charset="-122"/>
              </a:rPr>
              <a:t>(1) 连接超声波中间的接口和示波器右侧的接口。 </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(2) 连接超声波右侧的接口和示波器左侧的连线。</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(3) 连接超声波左侧和探头的连线。</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(4) 拖动耦合剂瓶子，往铝块上倒入耦合剂。 </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(5) 打开超声波的电源开关。</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(6) 打开示波器，默认CH1打开。 </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(7) 拖动探头放到铝块之上。 </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(8) 调整超声波的衰减档位、示波器垂直Scale按钮和水平Scale按钮，使示波</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器屏幕上出现幅度适中的波形。</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(9) 分别测量6次第一次回波峰值跟第二次回波峰值对应时间，测量六次铝</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块的厚度。 </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(10) 调整水平Scale，之后测量6次超声波频率和波长。</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(11) 把探头放到铝块缺陷的上方，测量三次，确定缺陷距离试块表面的距</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离。</a:t>
            </a:r>
            <a:endParaRPr lang="zh-CN" altLang="en-US" sz="2000">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 name="图片 4" descr="u=3627985894,2471918223&amp;fm=26&amp;gp=0"/>
          <p:cNvPicPr>
            <a:picLocks noChangeAspect="1"/>
          </p:cNvPicPr>
          <p:nvPr/>
        </p:nvPicPr>
        <p:blipFill>
          <a:blip r:embed="rId1"/>
          <a:stretch>
            <a:fillRect/>
          </a:stretch>
        </p:blipFill>
        <p:spPr>
          <a:xfrm rot="5400000">
            <a:off x="5862320" y="-247650"/>
            <a:ext cx="4057650" cy="6952615"/>
          </a:xfrm>
          <a:prstGeom prst="rect">
            <a:avLst/>
          </a:prstGeom>
        </p:spPr>
      </p:pic>
      <p:sp>
        <p:nvSpPr>
          <p:cNvPr id="2" name="标题 1"/>
          <p:cNvSpPr>
            <a:spLocks noGrp="1"/>
          </p:cNvSpPr>
          <p:nvPr>
            <p:ph type="title"/>
          </p:nvPr>
        </p:nvSpPr>
        <p:spPr/>
        <p:txBody>
          <a:bodyPr/>
          <a:p>
            <a:pPr algn="ctr"/>
            <a:r>
              <a:t>什么是超声波？</a:t>
            </a:r>
          </a:p>
        </p:txBody>
      </p:sp>
      <p:pic>
        <p:nvPicPr>
          <p:cNvPr id="4" name="图片 3" descr="a0f96c63e54b4004dc304dc2085a63f03ef0a3a6c82b65c01"/>
          <p:cNvPicPr>
            <a:picLocks noChangeAspect="1"/>
          </p:cNvPicPr>
          <p:nvPr>
            <p:custDataLst>
              <p:tags r:id="rId2"/>
            </p:custDataLst>
          </p:nvPr>
        </p:nvPicPr>
        <p:blipFill>
          <a:blip r:embed="rId3"/>
          <a:stretch>
            <a:fillRect/>
          </a:stretch>
        </p:blipFill>
        <p:spPr>
          <a:xfrm flipH="1">
            <a:off x="2628900" y="2085975"/>
            <a:ext cx="2286000" cy="2286000"/>
          </a:xfrm>
          <a:prstGeom prst="rect">
            <a:avLst/>
          </a:prstGeom>
        </p:spPr>
      </p:pic>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p:txBody>
          <a:bodyPr/>
          <a:p>
            <a:pPr algn="ctr"/>
            <a:r>
              <a:rPr lang="zh-CN" altLang="en-US"/>
              <a:t>数据处理</a:t>
            </a:r>
            <a:endParaRPr lang="zh-CN" altLang="en-US"/>
          </a:p>
        </p:txBody>
      </p:sp>
      <p:sp>
        <p:nvSpPr>
          <p:cNvPr id="2" name="文本框 1"/>
          <p:cNvSpPr txBox="1"/>
          <p:nvPr/>
        </p:nvSpPr>
        <p:spPr>
          <a:xfrm>
            <a:off x="667385" y="2197100"/>
            <a:ext cx="10777220" cy="3415030"/>
          </a:xfrm>
          <a:prstGeom prst="rect">
            <a:avLst/>
          </a:prstGeom>
          <a:noFill/>
        </p:spPr>
        <p:txBody>
          <a:bodyPr wrap="square" rtlCol="0">
            <a:spAutoFit/>
          </a:bodyPr>
          <a:p>
            <a:r>
              <a:rPr lang="zh-CN" altLang="en-US" sz="2400">
                <a:latin typeface="黑体" panose="02010609060101010101" charset="-122"/>
                <a:ea typeface="黑体" panose="02010609060101010101" charset="-122"/>
              </a:rPr>
              <a:t>测量时间记录精确到</a:t>
            </a:r>
            <a:r>
              <a:rPr lang="zh-CN" altLang="en-US" sz="2400">
                <a:solidFill>
                  <a:srgbClr val="FF0000"/>
                </a:solidFill>
                <a:latin typeface="黑体" panose="02010609060101010101" charset="-122"/>
                <a:ea typeface="黑体" panose="02010609060101010101" charset="-122"/>
              </a:rPr>
              <a:t>小数点后三位</a:t>
            </a:r>
            <a:endParaRPr lang="zh-CN" altLang="en-US" sz="2400">
              <a:latin typeface="黑体" panose="02010609060101010101" charset="-122"/>
              <a:ea typeface="黑体" panose="02010609060101010101" charset="-122"/>
            </a:endParaRPr>
          </a:p>
          <a:p>
            <a:endParaRPr lang="zh-CN" altLang="en-US" sz="2400">
              <a:latin typeface="黑体" panose="02010609060101010101" charset="-122"/>
              <a:ea typeface="黑体" panose="02010609060101010101" charset="-122"/>
            </a:endParaRPr>
          </a:p>
          <a:p>
            <a:r>
              <a:rPr lang="zh-CN" altLang="en-US" sz="2400">
                <a:latin typeface="黑体" panose="02010609060101010101" charset="-122"/>
                <a:ea typeface="黑体" panose="02010609060101010101" charset="-122"/>
              </a:rPr>
              <a:t>实验报告中原始数据处将做实验的</a:t>
            </a:r>
            <a:r>
              <a:rPr lang="zh-CN" altLang="en-US" sz="2400">
                <a:solidFill>
                  <a:srgbClr val="FF0000"/>
                </a:solidFill>
                <a:latin typeface="黑体" panose="02010609060101010101" charset="-122"/>
                <a:ea typeface="黑体" panose="02010609060101010101" charset="-122"/>
              </a:rPr>
              <a:t>过程以及数据截图</a:t>
            </a:r>
            <a:r>
              <a:rPr lang="zh-CN" altLang="en-US" sz="2400">
                <a:latin typeface="黑体" panose="02010609060101010101" charset="-122"/>
                <a:ea typeface="黑体" panose="02010609060101010101" charset="-122"/>
              </a:rPr>
              <a:t>上传</a:t>
            </a:r>
            <a:endParaRPr lang="zh-CN" altLang="en-US" sz="2400">
              <a:latin typeface="黑体" panose="02010609060101010101" charset="-122"/>
              <a:ea typeface="黑体" panose="02010609060101010101" charset="-122"/>
            </a:endParaRPr>
          </a:p>
          <a:p>
            <a:endParaRPr lang="zh-CN" altLang="en-US" sz="2400">
              <a:latin typeface="黑体" panose="02010609060101010101" charset="-122"/>
              <a:ea typeface="黑体" panose="02010609060101010101" charset="-122"/>
            </a:endParaRPr>
          </a:p>
          <a:p>
            <a:r>
              <a:rPr lang="zh-CN" altLang="en-US" sz="2400">
                <a:latin typeface="黑体" panose="02010609060101010101" charset="-122"/>
                <a:ea typeface="黑体" panose="02010609060101010101" charset="-122"/>
              </a:rPr>
              <a:t>计算</a:t>
            </a:r>
            <a:r>
              <a:rPr lang="zh-CN" altLang="en-US" sz="2400">
                <a:solidFill>
                  <a:srgbClr val="FF0000"/>
                </a:solidFill>
                <a:latin typeface="黑体" panose="02010609060101010101" charset="-122"/>
                <a:ea typeface="黑体" panose="02010609060101010101" charset="-122"/>
              </a:rPr>
              <a:t>所有</a:t>
            </a:r>
            <a:r>
              <a:rPr lang="zh-CN" altLang="en-US" sz="2400">
                <a:latin typeface="黑体" panose="02010609060101010101" charset="-122"/>
                <a:ea typeface="黑体" panose="02010609060101010101" charset="-122"/>
              </a:rPr>
              <a:t>测量值的</a:t>
            </a:r>
            <a:r>
              <a:rPr lang="zh-CN" altLang="en-US" sz="2400">
                <a:solidFill>
                  <a:srgbClr val="FF0000"/>
                </a:solidFill>
                <a:latin typeface="黑体" panose="02010609060101010101" charset="-122"/>
                <a:ea typeface="黑体" panose="02010609060101010101" charset="-122"/>
              </a:rPr>
              <a:t>不确定度（时间的多次直接测量只算不确定度</a:t>
            </a:r>
            <a:r>
              <a:rPr lang="en-US" altLang="zh-CN" sz="2400">
                <a:solidFill>
                  <a:srgbClr val="FF0000"/>
                </a:solidFill>
                <a:latin typeface="黑体" panose="02010609060101010101" charset="-122"/>
                <a:ea typeface="黑体" panose="02010609060101010101" charset="-122"/>
              </a:rPr>
              <a:t>A</a:t>
            </a:r>
            <a:r>
              <a:rPr lang="zh-CN" altLang="en-US" sz="2400">
                <a:solidFill>
                  <a:srgbClr val="FF0000"/>
                </a:solidFill>
                <a:latin typeface="黑体" panose="02010609060101010101" charset="-122"/>
                <a:ea typeface="黑体" panose="02010609060101010101" charset="-122"/>
              </a:rPr>
              <a:t>类分量</a:t>
            </a:r>
            <a:r>
              <a:rPr lang="zh-CN" altLang="en-US" sz="2400">
                <a:solidFill>
                  <a:srgbClr val="FF0000"/>
                </a:solidFill>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，并用</a:t>
            </a:r>
            <a:r>
              <a:rPr lang="zh-CN" altLang="en-US" sz="2400">
                <a:solidFill>
                  <a:srgbClr val="FF0000"/>
                </a:solidFill>
                <a:latin typeface="黑体" panose="02010609060101010101" charset="-122"/>
                <a:ea typeface="黑体" panose="02010609060101010101" charset="-122"/>
              </a:rPr>
              <a:t>标准形式</a:t>
            </a:r>
            <a:r>
              <a:rPr lang="zh-CN" altLang="en-US" sz="2400">
                <a:latin typeface="黑体" panose="02010609060101010101" charset="-122"/>
                <a:ea typeface="黑体" panose="02010609060101010101" charset="-122"/>
              </a:rPr>
              <a:t>表示</a:t>
            </a:r>
            <a:endParaRPr lang="zh-CN" altLang="en-US" sz="2400">
              <a:latin typeface="黑体" panose="02010609060101010101" charset="-122"/>
              <a:ea typeface="黑体" panose="02010609060101010101" charset="-122"/>
            </a:endParaRPr>
          </a:p>
          <a:p>
            <a:endParaRPr lang="zh-CN" altLang="en-US" sz="2400">
              <a:latin typeface="黑体" panose="02010609060101010101" charset="-122"/>
              <a:ea typeface="黑体" panose="02010609060101010101" charset="-122"/>
            </a:endParaRPr>
          </a:p>
          <a:p>
            <a:r>
              <a:rPr lang="zh-CN" altLang="en-US" sz="2400">
                <a:latin typeface="黑体" panose="02010609060101010101" charset="-122"/>
                <a:ea typeface="黑体" panose="02010609060101010101" charset="-122"/>
              </a:rPr>
              <a:t>将仿真实验中的</a:t>
            </a:r>
            <a:r>
              <a:rPr lang="zh-CN" altLang="en-US" sz="2400">
                <a:solidFill>
                  <a:srgbClr val="FF0000"/>
                </a:solidFill>
                <a:latin typeface="黑体" panose="02010609060101010101" charset="-122"/>
                <a:ea typeface="黑体" panose="02010609060101010101" charset="-122"/>
              </a:rPr>
              <a:t>数据</a:t>
            </a:r>
            <a:r>
              <a:rPr lang="zh-CN" altLang="en-US" sz="2400">
                <a:latin typeface="黑体" panose="02010609060101010101" charset="-122"/>
                <a:ea typeface="黑体" panose="02010609060101010101" charset="-122"/>
              </a:rPr>
              <a:t>全部填入</a:t>
            </a:r>
            <a:r>
              <a:rPr lang="zh-CN" altLang="en-US" sz="2400">
                <a:solidFill>
                  <a:srgbClr val="FF0000"/>
                </a:solidFill>
                <a:latin typeface="黑体" panose="02010609060101010101" charset="-122"/>
                <a:ea typeface="黑体" panose="02010609060101010101" charset="-122"/>
              </a:rPr>
              <a:t>实验报告</a:t>
            </a:r>
            <a:r>
              <a:rPr lang="zh-CN" altLang="en-US" sz="2400">
                <a:latin typeface="黑体" panose="02010609060101010101" charset="-122"/>
                <a:ea typeface="黑体" panose="02010609060101010101" charset="-122"/>
              </a:rPr>
              <a:t>，并在</a:t>
            </a:r>
            <a:r>
              <a:rPr lang="zh-CN" altLang="en-US" sz="2400">
                <a:solidFill>
                  <a:srgbClr val="FF0000"/>
                </a:solidFill>
                <a:latin typeface="黑体" panose="02010609060101010101" charset="-122"/>
                <a:ea typeface="黑体" panose="02010609060101010101" charset="-122"/>
              </a:rPr>
              <a:t>数据处理</a:t>
            </a:r>
            <a:r>
              <a:rPr lang="zh-CN" altLang="en-US" sz="2400">
                <a:latin typeface="黑体" panose="02010609060101010101" charset="-122"/>
                <a:ea typeface="黑体" panose="02010609060101010101" charset="-122"/>
              </a:rPr>
              <a:t>部分将所有</a:t>
            </a:r>
            <a:r>
              <a:rPr lang="zh-CN" altLang="en-US" sz="2400">
                <a:solidFill>
                  <a:srgbClr val="FF0000"/>
                </a:solidFill>
                <a:latin typeface="黑体" panose="02010609060101010101" charset="-122"/>
                <a:ea typeface="黑体" panose="02010609060101010101" charset="-122"/>
              </a:rPr>
              <a:t>计算过程</a:t>
            </a:r>
            <a:r>
              <a:rPr lang="zh-CN" altLang="en-US" sz="2400">
                <a:latin typeface="黑体" panose="02010609060101010101" charset="-122"/>
                <a:ea typeface="黑体" panose="02010609060101010101" charset="-122"/>
              </a:rPr>
              <a:t>写出</a:t>
            </a:r>
            <a:endParaRPr lang="zh-CN" altLang="en-US" sz="2400">
              <a:latin typeface="黑体" panose="02010609060101010101" charset="-122"/>
              <a:ea typeface="黑体"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19747" y="2881830"/>
          <a:ext cx="11152505" cy="3160395"/>
        </p:xfrm>
        <a:graphic>
          <a:graphicData uri="http://schemas.openxmlformats.org/drawingml/2006/table">
            <a:tbl>
              <a:tblPr/>
              <a:tblGrid>
                <a:gridCol w="1473200"/>
                <a:gridCol w="1987550"/>
                <a:gridCol w="1752600"/>
                <a:gridCol w="1987550"/>
                <a:gridCol w="3951605"/>
              </a:tblGrid>
              <a:tr h="833755">
                <a:tc>
                  <a:txBody>
                    <a:bodyPr/>
                    <a:p>
                      <a:pPr lvl="0" indent="0" algn="ctr">
                        <a:lnSpc>
                          <a:spcPct val="120000"/>
                        </a:lnSpc>
                        <a:spcBef>
                          <a:spcPts val="0"/>
                        </a:spcBef>
                        <a:spcAft>
                          <a:spcPts val="0"/>
                        </a:spcAft>
                        <a:buNone/>
                      </a:pPr>
                      <a:r>
                        <a:rPr lang="zh-CN" altLang="en-US" sz="2200" b="1">
                          <a:solidFill>
                            <a:srgbClr val="FFFFFF"/>
                          </a:solidFill>
                          <a:latin typeface="微软雅黑" panose="020B0503020204020204" pitchFamily="34" charset="-122"/>
                          <a:ea typeface="微软雅黑" panose="020B0503020204020204" pitchFamily="34" charset="-122"/>
                        </a:rPr>
                        <a:t>波类型</a:t>
                      </a:r>
                      <a:endParaRPr lang="zh-CN" altLang="en-US" sz="2200" b="1">
                        <a:solidFill>
                          <a:srgbClr val="FFFFFF"/>
                        </a:solidFill>
                        <a:latin typeface="微软雅黑" panose="020B0503020204020204" pitchFamily="34" charset="-122"/>
                        <a:ea typeface="微软雅黑" panose="020B0503020204020204" pitchFamily="34" charset="-122"/>
                      </a:endParaRPr>
                    </a:p>
                  </a:txBody>
                  <a:tcPr marL="317500" marR="317500" marT="215900" marB="215900" anchor="ctr">
                    <a:lnL>
                      <a:noFill/>
                    </a:lnL>
                    <a:lnR>
                      <a:noFill/>
                    </a:lnR>
                    <a:lnT>
                      <a:noFill/>
                    </a:lnT>
                    <a:lnB>
                      <a:noFill/>
                    </a:lnB>
                    <a:lnTlToBr>
                      <a:noFill/>
                    </a:lnTlToBr>
                    <a:lnBlToTr>
                      <a:noFill/>
                    </a:lnBlToTr>
                    <a:solidFill>
                      <a:srgbClr val="595959"/>
                    </a:solidFill>
                  </a:tcPr>
                </a:tc>
                <a:tc>
                  <a:txBody>
                    <a:bodyPr/>
                    <a:p>
                      <a:pPr lvl="0" indent="0" algn="ctr">
                        <a:lnSpc>
                          <a:spcPct val="120000"/>
                        </a:lnSpc>
                        <a:spcBef>
                          <a:spcPts val="0"/>
                        </a:spcBef>
                        <a:spcAft>
                          <a:spcPts val="0"/>
                        </a:spcAft>
                        <a:buNone/>
                      </a:pPr>
                      <a:r>
                        <a:rPr lang="zh-CN" altLang="en-US" sz="2200" b="1">
                          <a:solidFill>
                            <a:srgbClr val="FFFFFF"/>
                          </a:solidFill>
                          <a:latin typeface="微软雅黑" panose="020B0503020204020204" pitchFamily="34" charset="-122"/>
                          <a:ea typeface="微软雅黑" panose="020B0503020204020204" pitchFamily="34" charset="-122"/>
                        </a:rPr>
                        <a:t>传播条件</a:t>
                      </a:r>
                      <a:endParaRPr lang="zh-CN" altLang="en-US" sz="2200" b="1">
                        <a:solidFill>
                          <a:srgbClr val="FFFFFF"/>
                        </a:solidFill>
                        <a:latin typeface="微软雅黑" panose="020B0503020204020204" pitchFamily="34" charset="-122"/>
                        <a:ea typeface="微软雅黑" panose="020B0503020204020204" pitchFamily="34" charset="-122"/>
                      </a:endParaRPr>
                    </a:p>
                  </a:txBody>
                  <a:tcPr marL="317500" marR="317500" marT="215900" marB="215900" anchor="ctr">
                    <a:lnL>
                      <a:noFill/>
                    </a:lnL>
                    <a:lnR>
                      <a:noFill/>
                    </a:lnR>
                    <a:lnT>
                      <a:noFill/>
                    </a:lnT>
                    <a:lnB>
                      <a:noFill/>
                    </a:lnB>
                    <a:lnTlToBr>
                      <a:noFill/>
                    </a:lnTlToBr>
                    <a:lnBlToTr>
                      <a:noFill/>
                    </a:lnBlToTr>
                    <a:solidFill>
                      <a:srgbClr val="54C888"/>
                    </a:solidFill>
                  </a:tcPr>
                </a:tc>
                <a:tc>
                  <a:txBody>
                    <a:bodyPr/>
                    <a:p>
                      <a:pPr lvl="0" indent="0" algn="ctr">
                        <a:lnSpc>
                          <a:spcPct val="120000"/>
                        </a:lnSpc>
                        <a:spcBef>
                          <a:spcPts val="0"/>
                        </a:spcBef>
                        <a:spcAft>
                          <a:spcPts val="0"/>
                        </a:spcAft>
                        <a:buNone/>
                      </a:pPr>
                      <a:r>
                        <a:rPr lang="zh-CN" altLang="en-US" sz="2200" b="1">
                          <a:solidFill>
                            <a:srgbClr val="FFFFFF"/>
                          </a:solidFill>
                          <a:latin typeface="微软雅黑" panose="020B0503020204020204" pitchFamily="34" charset="-122"/>
                          <a:ea typeface="微软雅黑" panose="020B0503020204020204" pitchFamily="34" charset="-122"/>
                        </a:rPr>
                        <a:t>传播能量</a:t>
                      </a:r>
                      <a:endParaRPr lang="zh-CN" altLang="en-US" sz="2200" b="1">
                        <a:solidFill>
                          <a:srgbClr val="FFFFFF"/>
                        </a:solidFill>
                        <a:latin typeface="微软雅黑" panose="020B0503020204020204" pitchFamily="34" charset="-122"/>
                        <a:ea typeface="微软雅黑" panose="020B0503020204020204" pitchFamily="34" charset="-122"/>
                      </a:endParaRPr>
                    </a:p>
                  </a:txBody>
                  <a:tcPr marL="317500" marR="317500" marT="215900" marB="215900" anchor="ctr">
                    <a:lnL>
                      <a:noFill/>
                    </a:lnL>
                    <a:lnR>
                      <a:noFill/>
                    </a:lnR>
                    <a:lnT>
                      <a:noFill/>
                    </a:lnT>
                    <a:lnB>
                      <a:noFill/>
                    </a:lnB>
                    <a:lnTlToBr>
                      <a:noFill/>
                    </a:lnTlToBr>
                    <a:lnBlToTr>
                      <a:noFill/>
                    </a:lnBlToTr>
                    <a:solidFill>
                      <a:srgbClr val="42C2AA"/>
                    </a:solidFill>
                  </a:tcPr>
                </a:tc>
                <a:tc>
                  <a:txBody>
                    <a:bodyPr/>
                    <a:p>
                      <a:pPr lvl="0" indent="0" algn="ctr">
                        <a:lnSpc>
                          <a:spcPct val="120000"/>
                        </a:lnSpc>
                        <a:spcBef>
                          <a:spcPts val="0"/>
                        </a:spcBef>
                        <a:spcAft>
                          <a:spcPts val="0"/>
                        </a:spcAft>
                        <a:buNone/>
                      </a:pPr>
                      <a:r>
                        <a:rPr lang="zh-CN" altLang="en-US" sz="2200" b="1">
                          <a:solidFill>
                            <a:srgbClr val="FFFFFF"/>
                          </a:solidFill>
                          <a:latin typeface="微软雅黑" panose="020B0503020204020204" pitchFamily="34" charset="-122"/>
                          <a:ea typeface="微软雅黑" panose="020B0503020204020204" pitchFamily="34" charset="-122"/>
                        </a:rPr>
                        <a:t>传播速度</a:t>
                      </a:r>
                      <a:endParaRPr lang="zh-CN" altLang="en-US" sz="2200" b="1">
                        <a:solidFill>
                          <a:srgbClr val="FFFFFF"/>
                        </a:solidFill>
                        <a:latin typeface="微软雅黑" panose="020B0503020204020204" pitchFamily="34" charset="-122"/>
                        <a:ea typeface="微软雅黑" panose="020B0503020204020204" pitchFamily="34" charset="-122"/>
                      </a:endParaRPr>
                    </a:p>
                  </a:txBody>
                  <a:tcPr marL="317500" marR="317500" marT="215900" marB="215900" anchor="ctr">
                    <a:lnL>
                      <a:noFill/>
                    </a:lnL>
                    <a:lnR>
                      <a:noFill/>
                    </a:lnR>
                    <a:lnT>
                      <a:noFill/>
                    </a:lnT>
                    <a:lnB>
                      <a:noFill/>
                    </a:lnB>
                    <a:lnTlToBr>
                      <a:noFill/>
                    </a:lnTlToBr>
                    <a:lnBlToTr>
                      <a:noFill/>
                    </a:lnBlToTr>
                    <a:solidFill>
                      <a:srgbClr val="42AAC2"/>
                    </a:solidFill>
                  </a:tcPr>
                </a:tc>
                <a:tc>
                  <a:txBody>
                    <a:bodyPr/>
                    <a:p>
                      <a:pPr lvl="0" indent="0" algn="ctr">
                        <a:lnSpc>
                          <a:spcPct val="120000"/>
                        </a:lnSpc>
                        <a:spcBef>
                          <a:spcPts val="0"/>
                        </a:spcBef>
                        <a:spcAft>
                          <a:spcPts val="0"/>
                        </a:spcAft>
                        <a:buNone/>
                      </a:pPr>
                      <a:r>
                        <a:rPr lang="zh-CN" altLang="en-US" sz="2200" b="1">
                          <a:solidFill>
                            <a:srgbClr val="FFFFFF"/>
                          </a:solidFill>
                          <a:latin typeface="微软雅黑" panose="020B0503020204020204" pitchFamily="34" charset="-122"/>
                          <a:ea typeface="微软雅黑" panose="020B0503020204020204" pitchFamily="34" charset="-122"/>
                        </a:rPr>
                        <a:t>波实例</a:t>
                      </a:r>
                      <a:endParaRPr lang="zh-CN" altLang="en-US" sz="2200" b="1">
                        <a:solidFill>
                          <a:srgbClr val="FFFFFF"/>
                        </a:solidFill>
                        <a:latin typeface="微软雅黑" panose="020B0503020204020204" pitchFamily="34" charset="-122"/>
                        <a:ea typeface="微软雅黑" panose="020B0503020204020204" pitchFamily="34" charset="-122"/>
                      </a:endParaRPr>
                    </a:p>
                  </a:txBody>
                  <a:tcPr marL="317500" marR="317500" marT="215900" marB="215900" anchor="ctr">
                    <a:lnL>
                      <a:noFill/>
                    </a:lnL>
                    <a:lnR>
                      <a:noFill/>
                    </a:lnR>
                    <a:lnT>
                      <a:noFill/>
                    </a:lnT>
                    <a:lnB>
                      <a:noFill/>
                    </a:lnB>
                    <a:lnTlToBr>
                      <a:noFill/>
                    </a:lnTlToBr>
                    <a:lnBlToTr>
                      <a:noFill/>
                    </a:lnBlToTr>
                    <a:solidFill>
                      <a:srgbClr val="5898CC"/>
                    </a:solidFill>
                  </a:tcPr>
                </a:tc>
              </a:tr>
              <a:tr h="1163320">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电磁波</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a:noFill/>
                    </a:lnL>
                    <a:lnR w="12700">
                      <a:solidFill>
                        <a:srgbClr val="D9D9D9"/>
                      </a:solidFill>
                      <a:prstDash val="solid"/>
                    </a:lnR>
                    <a:lnT>
                      <a:noFill/>
                    </a:lnT>
                    <a:lnB>
                      <a:noFill/>
                    </a:lnB>
                    <a:lnTlToBr>
                      <a:noFill/>
                    </a:lnTlToBr>
                    <a:lnBlToTr>
                      <a:noFill/>
                    </a:lnBlToTr>
                    <a:solidFill>
                      <a:srgbClr val="FFFFFF"/>
                    </a:solidFill>
                  </a:tcPr>
                </a:tc>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真空、介质</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电磁能</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indent="0" algn="l">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约</a:t>
                      </a: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3×108</a:t>
                      </a:r>
                      <a:endPar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a:lnSpc>
                          <a:spcPct val="120000"/>
                        </a:lnSpc>
                        <a:spcBef>
                          <a:spcPts val="0"/>
                        </a:spcBef>
                        <a:spcAft>
                          <a:spcPts val="0"/>
                        </a:spcAft>
                        <a:buNone/>
                      </a:pP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a:t>
                      </a: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a:t>
                      </a:r>
                      <a:endPar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317500" marR="317500" marT="215900" marB="215900" anchor="ctr">
                    <a:lnL w="635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无线电波、光波、</a:t>
                      </a: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γ</a:t>
                      </a: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射线</a:t>
                      </a:r>
                      <a:endPar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317500" marR="317500" marT="215900" marB="215900" anchor="ctr">
                    <a:lnL w="6350">
                      <a:solidFill>
                        <a:srgbClr val="D9D9D9"/>
                      </a:solidFill>
                      <a:prstDash val="solid"/>
                    </a:lnL>
                    <a:lnR>
                      <a:noFill/>
                    </a:lnR>
                    <a:lnT>
                      <a:noFill/>
                    </a:lnT>
                    <a:lnB>
                      <a:noFill/>
                    </a:lnB>
                    <a:lnTlToBr>
                      <a:noFill/>
                    </a:lnTlToBr>
                    <a:lnBlToTr>
                      <a:noFill/>
                    </a:lnBlToTr>
                    <a:solidFill>
                      <a:srgbClr val="FFFFFF"/>
                    </a:solidFill>
                  </a:tcPr>
                </a:tc>
              </a:tr>
              <a:tr h="1163320">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机械波</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介质</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机械能</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indent="0" algn="l">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几百至几千</a:t>
                      </a:r>
                      <a:endPar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a:lnSpc>
                          <a:spcPct val="120000"/>
                        </a:lnSpc>
                        <a:spcBef>
                          <a:spcPts val="0"/>
                        </a:spcBef>
                        <a:spcAft>
                          <a:spcPts val="0"/>
                        </a:spcAft>
                        <a:buNone/>
                      </a:pP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m</a:t>
                      </a:r>
                      <a:r>
                        <a:rPr lang="zh-CN" altLang="en-US"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a:t>
                      </a:r>
                      <a:endParaRPr lang="en-US" altLang="zh-CN" sz="20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317500" marR="317500" marT="215900" marB="215900" anchor="ctr">
                    <a:lnL w="635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p>
                      <a:pPr lvl="0" indent="0" algn="ctr">
                        <a:lnSpc>
                          <a:spcPct val="120000"/>
                        </a:lnSpc>
                        <a:spcBef>
                          <a:spcPts val="0"/>
                        </a:spcBef>
                        <a:spcAft>
                          <a:spcPts val="0"/>
                        </a:spcAft>
                        <a:buNone/>
                      </a:pPr>
                      <a:r>
                        <a:rPr lang="zh-CN" altLang="en-US" sz="2000" b="0" spc="130">
                          <a:solidFill>
                            <a:srgbClr val="404040"/>
                          </a:solidFill>
                          <a:latin typeface="微软雅黑" panose="020B0503020204020204" pitchFamily="34" charset="-122"/>
                          <a:ea typeface="微软雅黑" panose="020B0503020204020204" pitchFamily="34" charset="-122"/>
                        </a:rPr>
                        <a:t>水波、地震波、声波</a:t>
                      </a:r>
                      <a:endParaRPr lang="zh-CN" altLang="en-US" sz="20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2F2F2"/>
                    </a:solidFill>
                  </a:tcPr>
                </a:tc>
              </a:tr>
            </a:tbl>
          </a:graphicData>
        </a:graphic>
      </p:graphicFrame>
      <p:sp>
        <p:nvSpPr>
          <p:cNvPr id="18" name="Title 6"/>
          <p:cNvSpPr txBox="1"/>
          <p:nvPr>
            <p:custDataLst>
              <p:tags r:id="rId2"/>
            </p:custDataLst>
          </p:nvPr>
        </p:nvSpPr>
        <p:spPr>
          <a:xfrm>
            <a:off x="519430" y="890270"/>
            <a:ext cx="6249670" cy="1176020"/>
          </a:xfrm>
          <a:prstGeom prst="rect">
            <a:avLst/>
          </a:prstGeom>
          <a:noFill/>
          <a:ln w="3175">
            <a:noFill/>
            <a:prstDash val="dash"/>
          </a:ln>
        </p:spPr>
        <p:txBody>
          <a:bodyPr wrap="square" lIns="90000" tIns="46800" rIns="90000" bIns="46800" anchor="ctr" anchorCtr="1">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等线 Light" panose="02010600030101010101" charset="-122"/>
                <a:ea typeface="+mn-ea"/>
                <a:cs typeface="Segoe UI" panose="020B0502040204020203" pitchFamily="34" charset="0"/>
              </a:defRPr>
            </a:lvl1pPr>
          </a:lstStyle>
          <a:p>
            <a:pPr marL="0" indent="0" algn="ctr">
              <a:lnSpc>
                <a:spcPct val="130000"/>
              </a:lnSpc>
              <a:spcBef>
                <a:spcPts val="0"/>
              </a:spcBef>
              <a:spcAft>
                <a:spcPts val="0"/>
              </a:spcAft>
              <a:buSzPct val="100000"/>
              <a:buNone/>
              <a:defRPr/>
            </a:pPr>
            <a:r>
              <a:rPr lang="zh-CN" altLang="en-US" sz="2800" b="1" spc="150" dirty="0">
                <a:ln w="3175">
                  <a:noFill/>
                  <a:prstDash val="dash"/>
                </a:ln>
                <a:solidFill>
                  <a:schemeClr val="tx1"/>
                </a:solidFill>
                <a:latin typeface="Arial" panose="020B0604020202020204" pitchFamily="34" charset="0"/>
                <a:ea typeface="微软雅黑" panose="020B0503020204020204" pitchFamily="34" charset="-122"/>
                <a:cs typeface="微软雅黑" panose="020B0503020204020204" pitchFamily="34" charset="-122"/>
              </a:rPr>
              <a:t>波，根据其性质可分为两大类：</a:t>
            </a:r>
            <a:endParaRPr lang="zh-CN" altLang="en-US" sz="2800" b="1" spc="150" dirty="0">
              <a:ln w="3175">
                <a:noFill/>
                <a:prstDash val="dash"/>
              </a:ln>
              <a:solidFill>
                <a:schemeClr val="tx1"/>
              </a:solidFill>
              <a:latin typeface="Arial" panose="020B0604020202020204" pitchFamily="34" charset="0"/>
              <a:ea typeface="微软雅黑" panose="020B0503020204020204" pitchFamily="34" charset="-122"/>
              <a:cs typeface="微软雅黑" panose="020B0503020204020204" pitchFamily="34" charset="-122"/>
            </a:endParaRPr>
          </a:p>
        </p:txBody>
      </p:sp>
      <p:cxnSp>
        <p:nvCxnSpPr>
          <p:cNvPr id="23" name="直接连接符 22"/>
          <p:cNvCxnSpPr/>
          <p:nvPr>
            <p:custDataLst>
              <p:tags r:id="rId3"/>
            </p:custDataLst>
          </p:nvPr>
        </p:nvCxnSpPr>
        <p:spPr>
          <a:xfrm>
            <a:off x="5736000" y="2066056"/>
            <a:ext cx="720000" cy="0"/>
          </a:xfrm>
          <a:prstGeom prst="line">
            <a:avLst/>
          </a:prstGeom>
          <a:ln w="38100">
            <a:solidFill>
              <a:srgbClr val="70C2C7"/>
            </a:solidFill>
          </a:ln>
        </p:spPr>
        <p:style>
          <a:lnRef idx="1">
            <a:srgbClr val="8590CA"/>
          </a:lnRef>
          <a:fillRef idx="0">
            <a:srgbClr val="8590CA"/>
          </a:fillRef>
          <a:effectRef idx="0">
            <a:srgbClr val="8590CA"/>
          </a:effectRef>
          <a:fontRef idx="minor">
            <a:sysClr val="windowText" lastClr="000000"/>
          </a:fontRef>
        </p:style>
      </p:cxnSp>
      <p:grpSp>
        <p:nvGrpSpPr>
          <p:cNvPr id="13" name="组合 12"/>
          <p:cNvGrpSpPr/>
          <p:nvPr>
            <p:custDataLst>
              <p:tags r:id="rId4"/>
            </p:custDataLst>
          </p:nvPr>
        </p:nvGrpSpPr>
        <p:grpSpPr>
          <a:xfrm>
            <a:off x="11400304" y="434583"/>
            <a:ext cx="203545" cy="74612"/>
            <a:chOff x="9839643" y="910585"/>
            <a:chExt cx="203545" cy="74612"/>
          </a:xfrm>
        </p:grpSpPr>
        <p:cxnSp>
          <p:nvCxnSpPr>
            <p:cNvPr id="14" name="直接连接符 13"/>
            <p:cNvCxnSpPr/>
            <p:nvPr>
              <p:custDataLst>
                <p:tags r:id="rId5"/>
              </p:custDataLst>
            </p:nvPr>
          </p:nvCxnSpPr>
          <p:spPr>
            <a:xfrm>
              <a:off x="9839643" y="910585"/>
              <a:ext cx="203545" cy="0"/>
            </a:xfrm>
            <a:prstGeom prst="line">
              <a:avLst/>
            </a:prstGeom>
            <a:ln w="12700">
              <a:solidFill>
                <a:sysClr val="windowText" lastClr="000000">
                  <a:lumMod val="75000"/>
                  <a:lumOff val="25000"/>
                </a:sysClr>
              </a:solidFill>
            </a:ln>
          </p:spPr>
          <p:style>
            <a:lnRef idx="1">
              <a:srgbClr val="8590CA"/>
            </a:lnRef>
            <a:fillRef idx="0">
              <a:srgbClr val="8590CA"/>
            </a:fillRef>
            <a:effectRef idx="0">
              <a:srgbClr val="8590CA"/>
            </a:effectRef>
            <a:fontRef idx="minor">
              <a:sysClr val="windowText" lastClr="000000"/>
            </a:fontRef>
          </p:style>
        </p:cxnSp>
        <p:cxnSp>
          <p:nvCxnSpPr>
            <p:cNvPr id="15" name="直接连接符 14"/>
            <p:cNvCxnSpPr/>
            <p:nvPr>
              <p:custDataLst>
                <p:tags r:id="rId6"/>
              </p:custDataLst>
            </p:nvPr>
          </p:nvCxnSpPr>
          <p:spPr>
            <a:xfrm>
              <a:off x="9839643" y="985197"/>
              <a:ext cx="155575" cy="0"/>
            </a:xfrm>
            <a:prstGeom prst="line">
              <a:avLst/>
            </a:prstGeom>
            <a:ln w="12700">
              <a:solidFill>
                <a:sysClr val="windowText" lastClr="000000">
                  <a:lumMod val="75000"/>
                  <a:lumOff val="25000"/>
                </a:sysClr>
              </a:solidFill>
            </a:ln>
          </p:spPr>
          <p:style>
            <a:lnRef idx="1">
              <a:srgbClr val="8590CA"/>
            </a:lnRef>
            <a:fillRef idx="0">
              <a:srgbClr val="8590CA"/>
            </a:fillRef>
            <a:effectRef idx="0">
              <a:srgbClr val="8590CA"/>
            </a:effectRef>
            <a:fontRef idx="minor">
              <a:sysClr val="windowText" lastClr="000000"/>
            </a:fontRef>
          </p:style>
        </p:cxnSp>
      </p:grpSp>
    </p:spTree>
    <p:custDataLst>
      <p:tags r:id="rId7"/>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algn="ctr"/>
            <a:r>
              <a:rPr lang="zh-CN" altLang="en-US" sz="2400">
                <a:solidFill>
                  <a:schemeClr val="tx1"/>
                </a:solidFill>
              </a:rPr>
              <a:t>声波是一种弹性机械波，超声波是频率在 2×10</a:t>
            </a:r>
            <a:r>
              <a:rPr lang="zh-CN" altLang="en-US" sz="2400" baseline="30000">
                <a:solidFill>
                  <a:schemeClr val="tx1"/>
                </a:solidFill>
              </a:rPr>
              <a:t>4</a:t>
            </a:r>
            <a:r>
              <a:rPr lang="zh-CN" altLang="en-US" sz="2400">
                <a:solidFill>
                  <a:schemeClr val="tx1"/>
                </a:solidFill>
              </a:rPr>
              <a:t>~10</a:t>
            </a:r>
            <a:r>
              <a:rPr lang="zh-CN" altLang="en-US" sz="2400" baseline="30000">
                <a:solidFill>
                  <a:schemeClr val="tx1"/>
                </a:solidFill>
              </a:rPr>
              <a:t>12</a:t>
            </a:r>
            <a:r>
              <a:rPr lang="zh-CN" altLang="en-US" sz="2400">
                <a:solidFill>
                  <a:schemeClr val="tx1"/>
                </a:solidFill>
              </a:rPr>
              <a:t>Hz 的声波。超声波</a:t>
            </a:r>
            <a:endParaRPr lang="zh-CN" altLang="en-US" sz="2400">
              <a:solidFill>
                <a:schemeClr val="tx1"/>
              </a:solidFill>
            </a:endParaRPr>
          </a:p>
          <a:p>
            <a:pPr algn="ctr"/>
            <a:r>
              <a:rPr lang="zh-CN" altLang="en-US" sz="2400">
                <a:solidFill>
                  <a:schemeClr val="tx1"/>
                </a:solidFill>
              </a:rPr>
              <a:t>具有方向性好、穿透力强、易于产生和接收、探头体积小等特点，并且能够在所</a:t>
            </a:r>
            <a:endParaRPr lang="zh-CN" altLang="en-US" sz="2400">
              <a:solidFill>
                <a:schemeClr val="tx1"/>
              </a:solidFill>
            </a:endParaRPr>
          </a:p>
          <a:p>
            <a:pPr algn="ctr"/>
            <a:r>
              <a:rPr lang="zh-CN" altLang="en-US" sz="2400">
                <a:solidFill>
                  <a:schemeClr val="tx1"/>
                </a:solidFill>
              </a:rPr>
              <a:t>有弹性介质中传播，超声波可对介质产生机械作用，空化效应以及热效应和化学</a:t>
            </a:r>
            <a:endParaRPr lang="zh-CN" altLang="en-US" sz="2400">
              <a:solidFill>
                <a:schemeClr val="tx1"/>
              </a:solidFill>
            </a:endParaRPr>
          </a:p>
          <a:p>
            <a:pPr algn="ctr"/>
            <a:r>
              <a:rPr lang="zh-CN" altLang="en-US" sz="2400">
                <a:solidFill>
                  <a:schemeClr val="tx1"/>
                </a:solidFill>
              </a:rPr>
              <a:t>效应，因此超声波广泛应用在生产和人们生活中，如超声医学诊断，超声清洗等。</a:t>
            </a:r>
            <a:endParaRPr lang="zh-CN" altLang="en-US" sz="2400">
              <a:solidFill>
                <a:schemeClr val="tx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超声波频率的划分</a:t>
            </a:r>
            <a:endParaRPr lang="zh-CN" altLang="en-US"/>
          </a:p>
        </p:txBody>
      </p:sp>
      <p:pic>
        <p:nvPicPr>
          <p:cNvPr id="33809" name="内容占位符 33808" descr="10"/>
          <p:cNvPicPr>
            <a:picLocks noChangeAspect="1"/>
          </p:cNvPicPr>
          <p:nvPr>
            <p:ph sz="quarter" idx="1"/>
          </p:nvPr>
        </p:nvPicPr>
        <p:blipFill>
          <a:blip r:embed="rId1"/>
          <a:stretch>
            <a:fillRect/>
          </a:stretch>
        </p:blipFill>
        <p:spPr>
          <a:xfrm>
            <a:off x="425450" y="2367280"/>
            <a:ext cx="11562715" cy="3174365"/>
          </a:xfr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t>超声波的类型</a:t>
            </a:r>
          </a:p>
        </p:txBody>
      </p:sp>
      <p:sp>
        <p:nvSpPr>
          <p:cNvPr id="5" name="标题 1"/>
          <p:cNvSpPr>
            <a:spLocks noGrp="1"/>
          </p:cNvSpPr>
          <p:nvPr/>
        </p:nvSpPr>
        <p:spPr>
          <a:xfrm>
            <a:off x="735400" y="1525975"/>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endParaRPr lang="en-US" altLang="zh-CN"/>
          </a:p>
        </p:txBody>
      </p:sp>
      <p:sp>
        <p:nvSpPr>
          <p:cNvPr id="34819" name="文本占位符 34818"/>
          <p:cNvSpPr>
            <a:spLocks noGrp="1"/>
          </p:cNvSpPr>
          <p:nvPr>
            <p:ph type="body" sz="half" idx="1"/>
          </p:nvPr>
        </p:nvSpPr>
        <p:spPr>
          <a:xfrm>
            <a:off x="2099945" y="1430655"/>
            <a:ext cx="7985125" cy="5098415"/>
          </a:xfrm>
        </p:spPr>
        <p:txBody>
          <a:bodyPr lIns="0" tIns="0" rIns="0" bIns="0">
            <a:normAutofit lnSpcReduction="10000"/>
          </a:bodyPr>
          <a:p>
            <a:pPr algn="ctr">
              <a:buClr>
                <a:srgbClr val="004880"/>
              </a:buClr>
              <a:buSzTx/>
              <a:buFontTx/>
            </a:pPr>
            <a:r>
              <a:rPr lang="zh-CN" altLang="en-US" sz="2400" b="1" dirty="0">
                <a:solidFill>
                  <a:schemeClr val="tx1"/>
                </a:solidFill>
                <a:latin typeface="黑体" panose="02010609060101010101" charset="-122"/>
                <a:ea typeface="黑体" panose="02010609060101010101" charset="-122"/>
                <a:cs typeface="黑体" panose="02010609060101010101" charset="-122"/>
              </a:rPr>
              <a:t>根据质点的振动方向分类</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r>
              <a:rPr lang="zh-CN" altLang="en-US" sz="2400" b="1" dirty="0">
                <a:solidFill>
                  <a:schemeClr val="tx1"/>
                </a:solidFill>
                <a:latin typeface="黑体" panose="02010609060101010101" charset="-122"/>
                <a:ea typeface="黑体" panose="02010609060101010101" charset="-122"/>
                <a:cs typeface="黑体" panose="02010609060101010101" charset="-122"/>
              </a:rPr>
              <a:t>纵波</a:t>
            </a:r>
            <a:r>
              <a:rPr lang="en-US" altLang="zh-CN" sz="2400" b="1" dirty="0">
                <a:solidFill>
                  <a:schemeClr val="tx1"/>
                </a:solidFill>
                <a:latin typeface="黑体" panose="02010609060101010101" charset="-122"/>
                <a:ea typeface="黑体" panose="02010609060101010101" charset="-122"/>
                <a:cs typeface="黑体" panose="02010609060101010101" charset="-122"/>
              </a:rPr>
              <a:t>L</a:t>
            </a:r>
            <a:r>
              <a:rPr lang="zh-CN" altLang="en-US" sz="2400" b="1" dirty="0">
                <a:solidFill>
                  <a:schemeClr val="tx1"/>
                </a:solidFill>
                <a:latin typeface="黑体" panose="02010609060101010101" charset="-122"/>
                <a:ea typeface="黑体" panose="02010609060101010101" charset="-122"/>
                <a:cs typeface="黑体" panose="02010609060101010101" charset="-122"/>
              </a:rPr>
              <a:t>：质点的振动方向与波的传播方向相同的波</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r>
              <a:rPr lang="zh-CN" altLang="en-US" sz="2400" b="1" dirty="0">
                <a:solidFill>
                  <a:schemeClr val="tx1"/>
                </a:solidFill>
                <a:latin typeface="黑体" panose="02010609060101010101" charset="-122"/>
                <a:ea typeface="黑体" panose="02010609060101010101" charset="-122"/>
                <a:cs typeface="黑体" panose="02010609060101010101" charset="-122"/>
              </a:rPr>
              <a:t>  </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r>
              <a:rPr lang="zh-CN" altLang="en-US" sz="2400" b="1" dirty="0">
                <a:solidFill>
                  <a:schemeClr val="tx1"/>
                </a:solidFill>
                <a:latin typeface="黑体" panose="02010609060101010101" charset="-122"/>
                <a:ea typeface="黑体" panose="02010609060101010101" charset="-122"/>
                <a:cs typeface="黑体" panose="02010609060101010101" charset="-122"/>
              </a:rPr>
              <a:t>横波</a:t>
            </a:r>
            <a:r>
              <a:rPr lang="en-US" altLang="zh-CN" sz="2400" b="1" dirty="0">
                <a:solidFill>
                  <a:schemeClr val="tx1"/>
                </a:solidFill>
                <a:latin typeface="黑体" panose="02010609060101010101" charset="-122"/>
                <a:ea typeface="黑体" panose="02010609060101010101" charset="-122"/>
                <a:cs typeface="黑体" panose="02010609060101010101" charset="-122"/>
              </a:rPr>
              <a:t>S</a:t>
            </a:r>
            <a:r>
              <a:rPr lang="zh-CN" altLang="en-US" sz="2400" b="1" dirty="0">
                <a:solidFill>
                  <a:schemeClr val="tx1"/>
                </a:solidFill>
                <a:latin typeface="黑体" panose="02010609060101010101" charset="-122"/>
                <a:ea typeface="黑体" panose="02010609060101010101" charset="-122"/>
                <a:cs typeface="黑体" panose="02010609060101010101" charset="-122"/>
              </a:rPr>
              <a:t>：质点的振动方向与波的传播方向垂直的波</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r>
              <a:rPr lang="zh-CN" altLang="en-US" sz="2400" b="1" dirty="0">
                <a:solidFill>
                  <a:schemeClr val="tx1"/>
                </a:solidFill>
                <a:latin typeface="黑体" panose="02010609060101010101" charset="-122"/>
                <a:ea typeface="黑体" panose="02010609060101010101" charset="-122"/>
                <a:cs typeface="黑体" panose="02010609060101010101" charset="-122"/>
              </a:rPr>
              <a:t>表面波</a:t>
            </a:r>
            <a:r>
              <a:rPr lang="en-US" altLang="zh-CN" sz="2400" b="1" dirty="0">
                <a:solidFill>
                  <a:schemeClr val="tx1"/>
                </a:solidFill>
                <a:latin typeface="黑体" panose="02010609060101010101" charset="-122"/>
                <a:ea typeface="黑体" panose="02010609060101010101" charset="-122"/>
                <a:cs typeface="黑体" panose="02010609060101010101" charset="-122"/>
              </a:rPr>
              <a:t>R</a:t>
            </a:r>
            <a:r>
              <a:rPr lang="zh-CN" altLang="en-US" sz="2400" b="1" dirty="0">
                <a:solidFill>
                  <a:schemeClr val="tx1"/>
                </a:solidFill>
                <a:latin typeface="黑体" panose="02010609060101010101" charset="-122"/>
                <a:ea typeface="黑体" panose="02010609060101010101" charset="-122"/>
                <a:cs typeface="黑体" panose="02010609060101010101" charset="-122"/>
              </a:rPr>
              <a:t>：质点沿介质表面传播的波，又称瑞利波</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lvl="1" algn="just">
              <a:buFont typeface="Arial" panose="020B0604020202020204" pitchFamily="34" charset="0"/>
            </a:pPr>
            <a:r>
              <a:rPr lang="zh-CN" altLang="en-US" sz="2400" b="1" dirty="0">
                <a:solidFill>
                  <a:schemeClr val="tx1"/>
                </a:solidFill>
                <a:latin typeface="黑体" panose="02010609060101010101" charset="-122"/>
                <a:ea typeface="黑体" panose="02010609060101010101" charset="-122"/>
                <a:cs typeface="黑体" panose="02010609060101010101" charset="-122"/>
              </a:rPr>
              <a:t>板波：在板厚与波长相当的弹性薄板中传播的波</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p:txBody>
      </p:sp>
      <p:cxnSp>
        <p:nvCxnSpPr>
          <p:cNvPr id="12" name="直接箭头连接符 11"/>
          <p:cNvCxnSpPr/>
          <p:nvPr/>
        </p:nvCxnSpPr>
        <p:spPr>
          <a:xfrm>
            <a:off x="2899410" y="2447925"/>
            <a:ext cx="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12440" y="2762885"/>
            <a:ext cx="4558030" cy="1198880"/>
          </a:xfrm>
          <a:prstGeom prst="rect">
            <a:avLst/>
          </a:prstGeom>
          <a:noFill/>
        </p:spPr>
        <p:txBody>
          <a:bodyPr wrap="square" rtlCol="0" anchor="t">
            <a:spAutoFit/>
          </a:bodyPr>
          <a:p>
            <a:pPr indent="457200" fontAlgn="auto"/>
            <a:r>
              <a:rPr b="1" dirty="0">
                <a:latin typeface="黑体" panose="02010609060101010101" charset="-122"/>
                <a:ea typeface="黑体" panose="02010609060101010101" charset="-122"/>
                <a:cs typeface="黑体" panose="02010609060101010101" charset="-122"/>
                <a:sym typeface="+mn-ea"/>
              </a:rPr>
              <a:t>超声波入射到两种</a:t>
            </a:r>
            <a:r>
              <a:rPr lang="zh-CN" b="1" dirty="0">
                <a:latin typeface="黑体" panose="02010609060101010101" charset="-122"/>
                <a:ea typeface="黑体" panose="02010609060101010101" charset="-122"/>
                <a:cs typeface="黑体" panose="02010609060101010101" charset="-122"/>
                <a:sym typeface="+mn-ea"/>
              </a:rPr>
              <a:t>介</a:t>
            </a:r>
            <a:r>
              <a:rPr b="1" dirty="0">
                <a:latin typeface="黑体" panose="02010609060101010101" charset="-122"/>
                <a:ea typeface="黑体" panose="02010609060101010101" charset="-122"/>
                <a:cs typeface="黑体" panose="02010609060101010101" charset="-122"/>
                <a:sym typeface="+mn-ea"/>
              </a:rPr>
              <a:t>质的界面上时，如果两种</a:t>
            </a:r>
            <a:r>
              <a:rPr lang="zh-CN" b="1" dirty="0">
                <a:latin typeface="黑体" panose="02010609060101010101" charset="-122"/>
                <a:ea typeface="黑体" panose="02010609060101010101" charset="-122"/>
                <a:cs typeface="黑体" panose="02010609060101010101" charset="-122"/>
                <a:sym typeface="+mn-ea"/>
              </a:rPr>
              <a:t>介质</a:t>
            </a:r>
            <a:r>
              <a:rPr b="1" dirty="0">
                <a:latin typeface="黑体" panose="02010609060101010101" charset="-122"/>
                <a:ea typeface="黑体" panose="02010609060101010101" charset="-122"/>
                <a:cs typeface="黑体" panose="02010609060101010101" charset="-122"/>
                <a:sym typeface="+mn-ea"/>
              </a:rPr>
              <a:t>都是固体或其中之一是固体，一般情况下在发生反射和折射的同时还会发生</a:t>
            </a:r>
            <a:r>
              <a:rPr lang="zh-CN" b="1" dirty="0">
                <a:solidFill>
                  <a:srgbClr val="FF0000"/>
                </a:solidFill>
                <a:latin typeface="黑体" panose="02010609060101010101" charset="-122"/>
                <a:ea typeface="黑体" panose="02010609060101010101" charset="-122"/>
                <a:cs typeface="黑体" panose="02010609060101010101" charset="-122"/>
                <a:sym typeface="+mn-ea"/>
              </a:rPr>
              <a:t>波型转换</a:t>
            </a:r>
            <a:r>
              <a:rPr b="1" dirty="0">
                <a:latin typeface="黑体" panose="02010609060101010101" charset="-122"/>
                <a:ea typeface="黑体" panose="02010609060101010101" charset="-122"/>
                <a:cs typeface="黑体" panose="02010609060101010101" charset="-122"/>
                <a:sym typeface="+mn-ea"/>
              </a:rPr>
              <a:t>。</a:t>
            </a:r>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1179900"/>
            <a:ext cx="10969200" cy="705600"/>
          </a:xfrm>
        </p:spPr>
        <p:txBody>
          <a:bodyPr/>
          <a:p>
            <a:pPr algn="ctr"/>
            <a:r>
              <a:rPr sz="2400">
                <a:solidFill>
                  <a:schemeClr val="tx1"/>
                </a:solidFill>
              </a:rPr>
              <a:t>扩展知识</a:t>
            </a:r>
            <a:r>
              <a:rPr lang="en-US" altLang="zh-CN" sz="2400">
                <a:solidFill>
                  <a:schemeClr val="tx1"/>
                </a:solidFill>
              </a:rPr>
              <a:t>-</a:t>
            </a:r>
            <a:r>
              <a:rPr sz="2400">
                <a:solidFill>
                  <a:schemeClr val="tx1"/>
                </a:solidFill>
              </a:rPr>
              <a:t>应力、应变</a:t>
            </a:r>
            <a:endParaRPr sz="2400">
              <a:solidFill>
                <a:schemeClr val="tx1"/>
              </a:solidFill>
            </a:endParaRPr>
          </a:p>
        </p:txBody>
      </p:sp>
      <p:sp>
        <p:nvSpPr>
          <p:cNvPr id="4" name="文本框 3"/>
          <p:cNvSpPr txBox="1"/>
          <p:nvPr/>
        </p:nvSpPr>
        <p:spPr>
          <a:xfrm>
            <a:off x="1736725" y="1656715"/>
            <a:ext cx="8711565" cy="1198880"/>
          </a:xfrm>
          <a:prstGeom prst="rect">
            <a:avLst/>
          </a:prstGeom>
          <a:noFill/>
        </p:spPr>
        <p:txBody>
          <a:bodyPr wrap="square" rtlCol="0" anchor="t">
            <a:spAutoFit/>
          </a:bodyPr>
          <a:p>
            <a:pPr indent="457200" fontAlgn="auto"/>
            <a:r>
              <a:rPr lang="zh-CN" altLang="en-US" sz="2400">
                <a:latin typeface="黑体" panose="02010609060101010101" charset="-122"/>
                <a:ea typeface="黑体" panose="02010609060101010101" charset="-122"/>
              </a:rPr>
              <a:t>在所考察的截面某一点单位面积上的内力称为</a:t>
            </a:r>
            <a:r>
              <a:rPr lang="zh-CN" altLang="en-US" sz="2400">
                <a:solidFill>
                  <a:srgbClr val="FF0000"/>
                </a:solidFill>
                <a:latin typeface="黑体" panose="02010609060101010101" charset="-122"/>
                <a:ea typeface="黑体" panose="02010609060101010101" charset="-122"/>
              </a:rPr>
              <a:t>应力</a:t>
            </a:r>
            <a:r>
              <a:rPr lang="zh-CN" altLang="en-US" sz="2400">
                <a:latin typeface="黑体" panose="02010609060101010101" charset="-122"/>
                <a:ea typeface="黑体" panose="02010609060101010101" charset="-122"/>
              </a:rPr>
              <a:t>。同截面垂直的称为</a:t>
            </a:r>
            <a:r>
              <a:rPr lang="zh-CN" altLang="en-US" sz="2400">
                <a:solidFill>
                  <a:srgbClr val="FF0000"/>
                </a:solidFill>
                <a:latin typeface="黑体" panose="02010609060101010101" charset="-122"/>
                <a:ea typeface="黑体" panose="02010609060101010101" charset="-122"/>
              </a:rPr>
              <a:t>正应力</a:t>
            </a:r>
            <a:r>
              <a:rPr lang="zh-CN" altLang="en-US" sz="2400">
                <a:latin typeface="黑体" panose="02010609060101010101" charset="-122"/>
                <a:ea typeface="黑体" panose="02010609060101010101" charset="-122"/>
              </a:rPr>
              <a:t>或法向应力，同截面相切的称为剪应力或</a:t>
            </a:r>
            <a:r>
              <a:rPr lang="zh-CN" altLang="en-US" sz="2400">
                <a:solidFill>
                  <a:srgbClr val="FF0000"/>
                </a:solidFill>
                <a:latin typeface="黑体" panose="02010609060101010101" charset="-122"/>
                <a:ea typeface="黑体" panose="02010609060101010101" charset="-122"/>
              </a:rPr>
              <a:t>切应力</a:t>
            </a:r>
            <a:r>
              <a:rPr lang="zh-CN" altLang="en-US" sz="2400">
                <a:latin typeface="黑体" panose="02010609060101010101" charset="-122"/>
                <a:ea typeface="黑体" panose="02010609060101010101" charset="-122"/>
              </a:rPr>
              <a:t>。</a:t>
            </a:r>
            <a:endParaRPr lang="zh-CN" altLang="en-US" sz="2400">
              <a:latin typeface="黑体" panose="02010609060101010101" charset="-122"/>
              <a:ea typeface="黑体" panose="02010609060101010101" charset="-122"/>
            </a:endParaRPr>
          </a:p>
        </p:txBody>
      </p:sp>
      <p:pic>
        <p:nvPicPr>
          <p:cNvPr id="6" name="图片 5" descr="切应力"/>
          <p:cNvPicPr>
            <a:picLocks noChangeAspect="1"/>
          </p:cNvPicPr>
          <p:nvPr/>
        </p:nvPicPr>
        <p:blipFill>
          <a:blip r:embed="rId1"/>
          <a:stretch>
            <a:fillRect/>
          </a:stretch>
        </p:blipFill>
        <p:spPr>
          <a:xfrm>
            <a:off x="7367270" y="3938270"/>
            <a:ext cx="1722755" cy="1650365"/>
          </a:xfrm>
          <a:prstGeom prst="rect">
            <a:avLst/>
          </a:prstGeom>
        </p:spPr>
      </p:pic>
      <p:pic>
        <p:nvPicPr>
          <p:cNvPr id="7" name="图片 6" descr="应力"/>
          <p:cNvPicPr>
            <a:picLocks noChangeAspect="1"/>
          </p:cNvPicPr>
          <p:nvPr/>
        </p:nvPicPr>
        <p:blipFill>
          <a:blip r:embed="rId2"/>
          <a:stretch>
            <a:fillRect/>
          </a:stretch>
        </p:blipFill>
        <p:spPr>
          <a:xfrm>
            <a:off x="2238375" y="3522345"/>
            <a:ext cx="3281045" cy="2161540"/>
          </a:xfrm>
          <a:prstGeom prst="rect">
            <a:avLst/>
          </a:prstGeom>
        </p:spPr>
      </p:pic>
      <p:sp>
        <p:nvSpPr>
          <p:cNvPr id="8" name="文本框 7"/>
          <p:cNvSpPr txBox="1"/>
          <p:nvPr/>
        </p:nvSpPr>
        <p:spPr>
          <a:xfrm>
            <a:off x="7984490" y="3657600"/>
            <a:ext cx="487680" cy="460375"/>
          </a:xfrm>
          <a:prstGeom prst="rect">
            <a:avLst/>
          </a:prstGeom>
          <a:noFill/>
        </p:spPr>
        <p:txBody>
          <a:bodyPr wrap="non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9" name="文本框 8"/>
          <p:cNvSpPr txBox="1"/>
          <p:nvPr/>
        </p:nvSpPr>
        <p:spPr>
          <a:xfrm>
            <a:off x="8847455" y="4533265"/>
            <a:ext cx="303530" cy="460375"/>
          </a:xfrm>
          <a:prstGeom prst="rect">
            <a:avLst/>
          </a:prstGeom>
          <a:noFill/>
        </p:spPr>
        <p:txBody>
          <a:bodyPr wrap="non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10" name="文本框 9"/>
          <p:cNvSpPr txBox="1"/>
          <p:nvPr/>
        </p:nvSpPr>
        <p:spPr>
          <a:xfrm>
            <a:off x="7984490" y="5588635"/>
            <a:ext cx="502920" cy="460375"/>
          </a:xfrm>
          <a:prstGeom prst="rect">
            <a:avLst/>
          </a:prstGeom>
          <a:noFill/>
        </p:spPr>
        <p:txBody>
          <a:bodyPr wrap="squar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11" name="文本框 10"/>
          <p:cNvSpPr txBox="1"/>
          <p:nvPr/>
        </p:nvSpPr>
        <p:spPr>
          <a:xfrm>
            <a:off x="7094220" y="4579620"/>
            <a:ext cx="303530" cy="460375"/>
          </a:xfrm>
          <a:prstGeom prst="rect">
            <a:avLst/>
          </a:prstGeom>
          <a:noFill/>
        </p:spPr>
        <p:txBody>
          <a:bodyPr wrap="non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cxnSp>
        <p:nvCxnSpPr>
          <p:cNvPr id="12" name="直接箭头连接符 11"/>
          <p:cNvCxnSpPr/>
          <p:nvPr/>
        </p:nvCxnSpPr>
        <p:spPr>
          <a:xfrm flipH="1">
            <a:off x="2670810" y="2423160"/>
            <a:ext cx="1162050" cy="230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842385" y="2432685"/>
            <a:ext cx="1304925" cy="2457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3870960" y="2394585"/>
            <a:ext cx="6010275" cy="1581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718685" y="2413635"/>
            <a:ext cx="5133975" cy="2171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标题 1"/>
          <p:cNvSpPr>
            <a:spLocks noGrp="1"/>
          </p:cNvSpPr>
          <p:nvPr/>
        </p:nvSpPr>
        <p:spPr>
          <a:xfrm>
            <a:off x="608400" y="60840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r>
              <a:t>超声波的类型</a:t>
            </a: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1303725"/>
            <a:ext cx="10969200" cy="705600"/>
          </a:xfrm>
        </p:spPr>
        <p:txBody>
          <a:bodyPr/>
          <a:p>
            <a:pPr algn="ctr"/>
            <a:r>
              <a:rPr lang="zh-CN" altLang="en-US" sz="2400"/>
              <a:t>波型转换</a:t>
            </a:r>
            <a:endParaRPr lang="zh-CN" altLang="en-US" sz="2400"/>
          </a:p>
        </p:txBody>
      </p:sp>
      <p:pic>
        <p:nvPicPr>
          <p:cNvPr id="6" name="图片 5" descr="切应力"/>
          <p:cNvPicPr>
            <a:picLocks noChangeAspect="1"/>
          </p:cNvPicPr>
          <p:nvPr/>
        </p:nvPicPr>
        <p:blipFill>
          <a:blip r:embed="rId1"/>
          <a:stretch>
            <a:fillRect/>
          </a:stretch>
        </p:blipFill>
        <p:spPr>
          <a:xfrm>
            <a:off x="8948420" y="3728720"/>
            <a:ext cx="1722755" cy="1650365"/>
          </a:xfrm>
          <a:prstGeom prst="rect">
            <a:avLst/>
          </a:prstGeom>
        </p:spPr>
      </p:pic>
      <p:sp>
        <p:nvSpPr>
          <p:cNvPr id="9" name="文本框 8"/>
          <p:cNvSpPr txBox="1"/>
          <p:nvPr/>
        </p:nvSpPr>
        <p:spPr>
          <a:xfrm>
            <a:off x="10428605" y="4323715"/>
            <a:ext cx="303530" cy="460375"/>
          </a:xfrm>
          <a:prstGeom prst="rect">
            <a:avLst/>
          </a:prstGeom>
          <a:noFill/>
        </p:spPr>
        <p:txBody>
          <a:bodyPr wrap="non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10" name="文本框 9"/>
          <p:cNvSpPr txBox="1"/>
          <p:nvPr/>
        </p:nvSpPr>
        <p:spPr>
          <a:xfrm>
            <a:off x="9565640" y="5379085"/>
            <a:ext cx="502920" cy="460375"/>
          </a:xfrm>
          <a:prstGeom prst="rect">
            <a:avLst/>
          </a:prstGeom>
          <a:noFill/>
        </p:spPr>
        <p:txBody>
          <a:bodyPr wrap="squar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4" name="文本框 3"/>
          <p:cNvSpPr txBox="1"/>
          <p:nvPr/>
        </p:nvSpPr>
        <p:spPr>
          <a:xfrm>
            <a:off x="9603105" y="3268345"/>
            <a:ext cx="303530" cy="460375"/>
          </a:xfrm>
          <a:prstGeom prst="rect">
            <a:avLst/>
          </a:prstGeom>
          <a:noFill/>
        </p:spPr>
        <p:txBody>
          <a:bodyPr wrap="non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5" name="文本框 4"/>
          <p:cNvSpPr txBox="1"/>
          <p:nvPr/>
        </p:nvSpPr>
        <p:spPr>
          <a:xfrm>
            <a:off x="8673465" y="4323715"/>
            <a:ext cx="502920" cy="460375"/>
          </a:xfrm>
          <a:prstGeom prst="rect">
            <a:avLst/>
          </a:prstGeom>
          <a:noFill/>
        </p:spPr>
        <p:txBody>
          <a:bodyPr wrap="square" rtlCol="0">
            <a:spAutoFit/>
          </a:bodyPr>
          <a:p>
            <a:pPr algn="l"/>
            <a:r>
              <a:rPr lang="zh-CN" altLang="en-US" sz="2400">
                <a:latin typeface="仿宋" panose="02010609060101010101" charset="-122"/>
                <a:ea typeface="仿宋" panose="02010609060101010101" charset="-122"/>
                <a:cs typeface="+mn-lt"/>
              </a:rPr>
              <a:t>τ</a:t>
            </a:r>
            <a:endParaRPr lang="zh-CN" altLang="en-US" sz="2400">
              <a:latin typeface="仿宋" panose="02010609060101010101" charset="-122"/>
              <a:ea typeface="仿宋" panose="02010609060101010101" charset="-122"/>
              <a:cs typeface="+mn-lt"/>
            </a:endParaRPr>
          </a:p>
        </p:txBody>
      </p:sp>
      <p:sp>
        <p:nvSpPr>
          <p:cNvPr id="7" name="文本框 6"/>
          <p:cNvSpPr txBox="1"/>
          <p:nvPr/>
        </p:nvSpPr>
        <p:spPr>
          <a:xfrm>
            <a:off x="2242185" y="2080260"/>
            <a:ext cx="7707630" cy="1568450"/>
          </a:xfrm>
          <a:prstGeom prst="rect">
            <a:avLst/>
          </a:prstGeom>
          <a:noFill/>
        </p:spPr>
        <p:txBody>
          <a:bodyPr wrap="square" rtlCol="0">
            <a:spAutoFit/>
          </a:bodyPr>
          <a:p>
            <a:pPr indent="457200" fontAlgn="auto"/>
            <a:r>
              <a:rPr lang="zh-CN" altLang="zh-CN" sz="2400"/>
              <a:t>在气体或液体中传播为纵波，是因为流体不能承受剪切力，因此声波在其中传播时不可能为横波。</a:t>
            </a:r>
            <a:endParaRPr lang="zh-CN" altLang="zh-CN" sz="2400"/>
          </a:p>
          <a:p>
            <a:pPr indent="457200" fontAlgn="auto"/>
            <a:r>
              <a:rPr lang="zh-CN" altLang="zh-CN" sz="2400"/>
              <a:t>但固体可以承受剪切力，因此固体中可以同时有纵波和横波。</a:t>
            </a:r>
            <a:endParaRPr lang="zh-CN" altLang="zh-CN" sz="2400"/>
          </a:p>
        </p:txBody>
      </p:sp>
      <p:pic>
        <p:nvPicPr>
          <p:cNvPr id="11" name="图片 10"/>
          <p:cNvPicPr>
            <a:picLocks noChangeAspect="1"/>
          </p:cNvPicPr>
          <p:nvPr/>
        </p:nvPicPr>
        <p:blipFill>
          <a:blip r:embed="rId2"/>
          <a:stretch>
            <a:fillRect/>
          </a:stretch>
        </p:blipFill>
        <p:spPr>
          <a:xfrm>
            <a:off x="2185035" y="3786505"/>
            <a:ext cx="5613400" cy="2900045"/>
          </a:xfrm>
          <a:prstGeom prst="rect">
            <a:avLst/>
          </a:prstGeom>
        </p:spPr>
      </p:pic>
      <p:sp>
        <p:nvSpPr>
          <p:cNvPr id="12" name="标题 1"/>
          <p:cNvSpPr>
            <a:spLocks noGrp="1"/>
          </p:cNvSpPr>
          <p:nvPr/>
        </p:nvSpPr>
        <p:spPr>
          <a:xfrm>
            <a:off x="608400" y="60840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algn="ctr"/>
            <a:r>
              <a:t>超声波的类型</a:t>
            </a:r>
          </a:p>
        </p:txBody>
      </p:sp>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REFSHAPE" val="314975388"/>
  <p:tag name="KSO_WM_UNIT_PLACING_PICTURE_USER_VIEWPORT" val="{&quot;height&quot;:3600,&quot;width&quot;:3600}"/>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UNIT_TYPE" val="β"/>
  <p:tag name="TABLE_SKINIDX" val="3"/>
  <p:tag name="TABLE_COLORIDX" val="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PRESET_TEXT" val="单击此处添加大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874_1*a*1"/>
  <p:tag name="KSO_WM_TEMPLATE_CATEGORY" val="diagram"/>
  <p:tag name="KSO_WM_TEMPLATE_INDEX" val="20201874"/>
  <p:tag name="KSO_WM_UNIT_LAYERLEVEL" val="1"/>
  <p:tag name="KSO_WM_TAG_VERSION" val="1.0"/>
  <p:tag name="KSO_WM_BEAUTIFY_FLAG" val="#wm#"/>
  <p:tag name="KSO_WM_UNIT_DEFAULT_FONT" val="36;40;4"/>
  <p:tag name="KSO_WM_UNIT_BLOCK" val="0"/>
  <p:tag name="KSO_WM_UNIT_ISNUMDGMTITLE" val="0"/>
  <p:tag name="KSO_WM_UNIT_PLACING_PICTURE_MD4"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874_1*i*1"/>
  <p:tag name="KSO_WM_TEMPLATE_CATEGORY" val="diagram"/>
  <p:tag name="KSO_WM_TEMPLATE_INDEX" val="20201874"/>
  <p:tag name="KSO_WM_UNIT_LAYERLEVEL" val="1"/>
  <p:tag name="KSO_WM_TAG_VERSION" val="1.0"/>
  <p:tag name="KSO_WM_BEAUTIFY_FLAG" val="#wm#"/>
  <p:tag name="KSO_WM_UNIT_TYPE" val="i"/>
  <p:tag name="KSO_WM_UNIT_INDEX" val="1"/>
  <p:tag name="KSO_WM_UNIT_BLOCK" val="0"/>
  <p:tag name="KSO_WM_UNIT_SM_LIMIT_TYPE" val="1"/>
  <p:tag name="KSO_WM_UNIT_DECORATE_INFO" val="{&quot;DecorateInfoX&quot;:{&quot;IsLeft&quot;:false,&quot;IsRight&quot;:false,&quot;IsAbs&quot;:false},&quot;DecorateInfoY&quot;:{&quot;IsTop&quot;:false,&quot;IsBottom&quot;:false,&quot;IsAbs&quot;:false}}"/>
  <p:tag name="KSO_WM_UNIT_PLACING_PICTURE_MD4" val="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874_1*i*2"/>
  <p:tag name="KSO_WM_TEMPLATE_CATEGORY" val="diagram"/>
  <p:tag name="KSO_WM_TEMPLATE_INDEX" val="20201874"/>
  <p:tag name="KSO_WM_UNIT_LAYERLEVEL" val="1"/>
  <p:tag name="KSO_WM_TAG_VERSION" val="1.0"/>
  <p:tag name="KSO_WM_BEAUTIFY_FLAG" val="#wm#"/>
  <p:tag name="KSO_WM_UNIT_BLOCK" val="0"/>
  <p:tag name="KSO_WM_UNIT_SM_LIMIT_TYPE" val="1"/>
  <p:tag name="KSO_WM_UNIT_DECORATE_INFO" val="{&quot;DecorateInfoX&quot;:{&quot;IsLeft&quot;:true,&quot;IsRight&quot;:false,&quot;IsAbs&quot;:false},&quot;DecorateInfoY&quot;:{&quot;IsTop&quot;:true,&quot;IsBottom&quot;:false,&quot;IsAbs&quot;:false}}"/>
  <p:tag name="KSO_WM_UNIT_PLACING_PICTURE_MD4" val="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874_1*i*3"/>
  <p:tag name="KSO_WM_TEMPLATE_CATEGORY" val="diagram"/>
  <p:tag name="KSO_WM_TEMPLATE_INDEX" val="20201874"/>
  <p:tag name="KSO_WM_UNIT_LAYERLEVEL" val="1"/>
  <p:tag name="KSO_WM_TAG_VERSION" val="1.0"/>
  <p:tag name="KSO_WM_BEAUTIFY_FLAG" val="#wm#"/>
  <p:tag name="KSO_WM_UNIT_SM_LIMIT_TYPE" val="1"/>
  <p:tag name="KSO_WM_UNIT_PLACING_PICTURE_MD4" val="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874_1*i*4"/>
  <p:tag name="KSO_WM_TEMPLATE_CATEGORY" val="diagram"/>
  <p:tag name="KSO_WM_TEMPLATE_INDEX" val="20201874"/>
  <p:tag name="KSO_WM_UNIT_LAYERLEVEL" val="1"/>
  <p:tag name="KSO_WM_TAG_VERSION" val="1.0"/>
  <p:tag name="KSO_WM_BEAUTIFY_FLAG" val="#wm#"/>
  <p:tag name="KSO_WM_UNIT_SM_LIMIT_TYPE" val="1"/>
  <p:tag name="KSO_WM_UNIT_PLACING_PICTURE_MD4" val="0"/>
</p:tagLst>
</file>

<file path=ppt/tags/tag75.xml><?xml version="1.0" encoding="utf-8"?>
<p:tagLst xmlns:p="http://schemas.openxmlformats.org/presentationml/2006/main">
  <p:tag name="KSO_WM_BEAUTIFY_FLAG" val="#wm#"/>
  <p:tag name="KSO_WM_TEMPLATE_CATEGORY" val="diagram"/>
  <p:tag name="KSO_WM_TEMPLATE_INDEX" val="20201874"/>
  <p:tag name="KSO_WM_SLIDE_ID" val="diagram20201874_1"/>
  <p:tag name="KSO_WM_TEMPLATE_SUBCATEGORY" val="11"/>
  <p:tag name="KSO_WM_SLIDE_TYPE" val="text"/>
  <p:tag name="KSO_WM_SLIDE_SUBTYPE" val="picTxt"/>
  <p:tag name="KSO_WM_SLIDE_ITEM_CNT" val="0"/>
  <p:tag name="KSO_WM_SLIDE_INDEX" val="1"/>
  <p:tag name="KSO_WM_SLIDE_SIZE" val="960*519"/>
  <p:tag name="KSO_WM_SLIDE_POSITION" val="0*20"/>
  <p:tag name="KSO_WM_TAG_VERSION" val="1.0"/>
  <p:tag name="KSO_WM_SLIDE_LAYOUT" val="a_d"/>
  <p:tag name="KSO_WM_SLIDE_LAYOUT_CNT" val="1_1"/>
  <p:tag name="KSO_WM_TEMPLATE_MASTER_TYPE" val="0"/>
  <p:tag name="KSO_WM_TEMPLATE_COLOR_TYPE" val="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id&quot;: &quot;2020-05-20T10:25:53&quot;,&#10;    &quot;maxSize&quot;: {&#10;        &quot;size1&quot;: 36.700000000000003&#10;    },&#10;    &quot;minSize&quot;: {&#10;        &quot;size1&quot;: 36.700000000000003&#10;    },&#10;    &quot;normalSize&quot;: {&#10;        &quot;size1&quot;: 36.700000000000003&#10;    },&#10;    &quot;subLayout&quot;: [&#10;        {&#10;            &quot;horizontalAlign&quot;: 1,&#10;            &quot;id&quot;: &quot;2020-05-20T10:25:53&quot;,&#10;            &quot;margin&quot;: {&#10;                &quot;bottom&quot;: 1.2699999809265137,&#10;                &quot;left&quot;: 1.690000057220459,&#10;                &quot;right&quot;: 1.690000057220459,&#10;                &quot;top&quot;: 1.690000057220459&#10;            },&#10;            &quot;type&quot;: 0,&#10;            &quot;verticalAlign&quot;: 0&#10;        },&#10;        {&#10;            &quot;id&quot;: &quot;2020-05-20T10:25:53&quot;,&#10;            &quot;margin&quot;: {&#10;                &quot;bottom&quot;: 1.690000057220459,&#10;                &quot;left&quot;: 1.690000057220459,&#10;                &quot;right&quot;: 1.690000057220459,&#10;                &quot;top&quot;: 0.026000002399086952&#10;            },&#10;            &quot;marginOverLayout&quot;: {&#10;                &quot;bottom&quot;: 1.690000057220459,&#10;                &quot;left&quot;: 1.690000057220459,&#10;                &quot;right&quot;: 1.690000057220459,&#10;                &quot;top&quot;: 0.026000002399086952&#10;            },&#10;            &quot;type&quot;: 1&#10;        }&#10;    ],&#10;    &quot;type&quot;: 1&#10;}&#10;"/>
  <p:tag name="KSO_WM_SLIDE_CAN_ADD_NAVIGATION" val="1"/>
  <p:tag name="KSO_WM_SLIDE_BACKGROUND" val="[&quot;general&quot;]"/>
  <p:tag name="KSO_WM_SLIDE_RATIO" val="1.777778"/>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BEAUTIFY_FLAG" val="#wm#"/>
  <p:tag name="KSO_WM_TEMPLATE_CATEGORY" val="custom"/>
  <p:tag name="KSO_WM_TEMPLATE_INDEX" val="20205176"/>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REFSHAPE" val="1418908924"/>
  <p:tag name="KSO_WM_UNIT_PLACING_PICTURE_USER_VIEWPORT" val="{&quot;height&quot;:3930,&quot;width&quot;:4680}"/>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3938</Words>
  <Application>WPS 演示</Application>
  <PresentationFormat>宽屏</PresentationFormat>
  <Paragraphs>320</Paragraphs>
  <Slides>30</Slides>
  <Notes>4</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30</vt:i4>
      </vt:variant>
      <vt:variant>
        <vt:lpstr>幻灯片标题</vt:lpstr>
      </vt:variant>
      <vt:variant>
        <vt:i4>30</vt:i4>
      </vt:variant>
    </vt:vector>
  </HeadingPairs>
  <TitlesOfParts>
    <vt:vector size="73" baseType="lpstr">
      <vt:lpstr>Arial</vt:lpstr>
      <vt:lpstr>宋体</vt:lpstr>
      <vt:lpstr>Wingdings</vt:lpstr>
      <vt:lpstr>微软雅黑</vt:lpstr>
      <vt:lpstr>Times New Roman</vt:lpstr>
      <vt:lpstr>黑体</vt:lpstr>
      <vt:lpstr>等线 Light</vt:lpstr>
      <vt:lpstr>Segoe UI</vt:lpstr>
      <vt:lpstr>仿宋</vt:lpstr>
      <vt:lpstr>Arial Unicode MS</vt:lpstr>
      <vt:lpstr>Times</vt:lpstr>
      <vt:lpstr>Symbol</vt:lpstr>
      <vt:lpstr>Office 主题​​</vt:lpstr>
      <vt:lpstr>Equation.3</vt:lpstr>
      <vt:lpstr>Equation.3</vt:lpstr>
      <vt:lpstr>Equation.3</vt:lpstr>
      <vt:lpstr>Paint.Picture</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Paint.Picture</vt:lpstr>
      <vt:lpstr>PowerPoint 演示文稿</vt:lpstr>
      <vt:lpstr>超声波及其应用实验</vt:lpstr>
      <vt:lpstr>什么是超声波？</vt:lpstr>
      <vt:lpstr>PowerPoint 演示文稿</vt:lpstr>
      <vt:lpstr>PowerPoint 演示文稿</vt:lpstr>
      <vt:lpstr>超声波频率的划分</vt:lpstr>
      <vt:lpstr>超声波的类型</vt:lpstr>
      <vt:lpstr>扩展知识-应力、应变</vt:lpstr>
      <vt:lpstr>波型转换</vt:lpstr>
      <vt:lpstr>表面波与板波</vt:lpstr>
      <vt:lpstr>超声波的类型</vt:lpstr>
      <vt:lpstr>超声波的类型</vt:lpstr>
      <vt:lpstr>声速</vt:lpstr>
      <vt:lpstr>超声波在固体中的传播速度</vt:lpstr>
      <vt:lpstr>超声波的应用</vt:lpstr>
      <vt:lpstr>声压与声强</vt:lpstr>
      <vt:lpstr>（2）声强I</vt:lpstr>
      <vt:lpstr>超声波的应用</vt:lpstr>
      <vt:lpstr>超声波的应用</vt:lpstr>
      <vt:lpstr>界面上超声波的反射和透射</vt:lpstr>
      <vt:lpstr>界面上超声波的反射和透射</vt:lpstr>
      <vt:lpstr>界面上超声波的反射和透射</vt:lpstr>
      <vt:lpstr>实验目的</vt:lpstr>
      <vt:lpstr>实验内容</vt:lpstr>
      <vt:lpstr>实验仪器</vt:lpstr>
      <vt:lpstr>实验仪器                                    ——超声波探头</vt:lpstr>
      <vt:lpstr>实验仪器                                    ——超声波探头</vt:lpstr>
      <vt:lpstr>实验仪器                                    ——超声波探头</vt:lpstr>
      <vt:lpstr>实验步骤</vt:lpstr>
      <vt:lpstr>数据处理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乐乐</cp:lastModifiedBy>
  <cp:revision>180</cp:revision>
  <dcterms:created xsi:type="dcterms:W3CDTF">2019-06-19T02:08:00Z</dcterms:created>
  <dcterms:modified xsi:type="dcterms:W3CDTF">2020-05-22T10:31:18Z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