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>
  <p:sldMasterIdLst>
    <p:sldMasterId id="2147483648" r:id="rId1"/>
    <p:sldMasterId id="2147483660" r:id="rId3"/>
  </p:sldMasterIdLst>
  <p:notesMasterIdLst>
    <p:notesMasterId r:id="rId5"/>
  </p:notesMasterIdLst>
  <p:handoutMasterIdLst>
    <p:handoutMasterId r:id="rId22"/>
  </p:handoutMasterIdLst>
  <p:sldIdLst>
    <p:sldId id="256" r:id="rId4"/>
    <p:sldId id="272" r:id="rId6"/>
    <p:sldId id="258" r:id="rId7"/>
    <p:sldId id="363" r:id="rId8"/>
    <p:sldId id="364" r:id="rId9"/>
    <p:sldId id="260" r:id="rId10"/>
    <p:sldId id="365" r:id="rId11"/>
    <p:sldId id="366" r:id="rId12"/>
    <p:sldId id="367" r:id="rId13"/>
    <p:sldId id="368" r:id="rId14"/>
    <p:sldId id="369" r:id="rId15"/>
    <p:sldId id="293" r:id="rId16"/>
    <p:sldId id="386" r:id="rId17"/>
    <p:sldId id="391" r:id="rId18"/>
    <p:sldId id="384" r:id="rId19"/>
    <p:sldId id="385" r:id="rId20"/>
    <p:sldId id="317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许罗鹏" initials="L.P. Xu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60" autoAdjust="0"/>
    <p:restoredTop sz="94660"/>
  </p:normalViewPr>
  <p:slideViewPr>
    <p:cSldViewPr snapToGrid="0">
      <p:cViewPr varScale="1">
        <p:scale>
          <a:sx n="75" d="100"/>
          <a:sy n="75" d="100"/>
        </p:scale>
        <p:origin x="219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F13B46-5F65-4DB6-85D5-C740323C1B80}" type="datetimeFigureOut">
              <a:rPr lang="en-US" smtClean="0"/>
            </a:fld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C31019-C68B-4C19-B9EB-A8E46E310E83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ADF403-9139-4844-94AB-049117E59DBB}" type="datetimeFigureOut">
              <a:rPr lang="en-US" smtClean="0"/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A62A4D-23A7-4F63-B6ED-CDC87623357E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91671" y="1306286"/>
            <a:ext cx="11172583" cy="5050064"/>
          </a:xfr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0" y="1213089"/>
            <a:ext cx="12192000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页脚占位符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91671" y="1306286"/>
            <a:ext cx="11172583" cy="5050064"/>
          </a:xfrm>
        </p:spPr>
        <p:txBody>
          <a:bodyPr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en-US" dirty="0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0" y="1213089"/>
            <a:ext cx="12192000" cy="0"/>
          </a:xfrm>
          <a:prstGeom prst="line">
            <a:avLst/>
          </a:prstGeom>
          <a:ln w="28575">
            <a:solidFill>
              <a:schemeClr val="accent2">
                <a:lumMod val="50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2.bin"/><Relationship Id="rId8" Type="http://schemas.openxmlformats.org/officeDocument/2006/relationships/image" Target="../media/image28.wmf"/><Relationship Id="rId7" Type="http://schemas.openxmlformats.org/officeDocument/2006/relationships/oleObject" Target="../embeddings/oleObject1.bin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3" Type="http://schemas.openxmlformats.org/officeDocument/2006/relationships/notesSlide" Target="../notesSlides/notesSlide10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2.xml"/><Relationship Id="rId10" Type="http://schemas.openxmlformats.org/officeDocument/2006/relationships/image" Target="../media/image29.wmf"/><Relationship Id="rId1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1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1.xml"/><Relationship Id="rId2" Type="http://schemas.openxmlformats.org/officeDocument/2006/relationships/image" Target="../media/image31.png"/><Relationship Id="rId1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2.xml"/><Relationship Id="rId3" Type="http://schemas.openxmlformats.org/officeDocument/2006/relationships/tags" Target="../tags/tag2.xml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1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5.xml"/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6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hyperlink" Target="http://118.184.217.73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3.xml"/><Relationship Id="rId8" Type="http://schemas.openxmlformats.org/officeDocument/2006/relationships/image" Target="../media/image12.png"/><Relationship Id="rId7" Type="http://schemas.openxmlformats.org/officeDocument/2006/relationships/image" Target="../media/image11.png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0" Type="http://schemas.openxmlformats.org/officeDocument/2006/relationships/notesSlide" Target="../notesSlides/notesSlide4.xml"/><Relationship Id="rId1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1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90000">
              <a:srgbClr val="B9CBE9">
                <a:alpha val="100000"/>
              </a:srgbClr>
            </a:gs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5400" b="1" dirty="0">
                <a:latin typeface="黑体" panose="02010609060101010101" pitchFamily="49" charset="-122"/>
                <a:ea typeface="黑体" panose="02010609060101010101" pitchFamily="49" charset="-122"/>
              </a:rPr>
              <a:t>三线摆法测刚体的转动惯量</a:t>
            </a:r>
            <a:endParaRPr lang="zh-CN" altLang="en-US" sz="5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5827059" y="4508754"/>
            <a:ext cx="5961541" cy="1655762"/>
          </a:xfrm>
        </p:spPr>
        <p:txBody>
          <a:bodyPr/>
          <a:lstStyle/>
          <a:p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大学物理实验室</a:t>
            </a:r>
            <a:endParaRPr 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566457" y="1236216"/>
            <a:ext cx="50596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dirty="0">
                <a:solidFill>
                  <a:schemeClr val="accent6"/>
                </a:solidFill>
              </a:rPr>
              <a:t>虚拟仿真实验教学</a:t>
            </a:r>
            <a:endParaRPr lang="zh-CN" altLang="en-US" sz="4800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二、实验仪器介绍</a:t>
            </a:r>
            <a:r>
              <a:rPr lang="en-US" altLang="zh-CN" dirty="0"/>
              <a:t>——</a:t>
            </a:r>
            <a:r>
              <a:rPr lang="zh-CN" altLang="en-US" dirty="0"/>
              <a:t>米尺</a:t>
            </a:r>
            <a:endParaRPr 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112395" y="1980565"/>
            <a:ext cx="3771900" cy="1468755"/>
          </a:xfrm>
        </p:spPr>
        <p:txBody>
          <a:bodyPr>
            <a:normAutofit/>
          </a:bodyPr>
          <a:lstStyle/>
          <a:p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上圆盘悬点之间的距离；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上下圆盘之间的距离；</a:t>
            </a:r>
            <a:endParaRPr lang="en-US" altLang="zh-CN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下圆盘选点之间的距离。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4551" y="3975100"/>
            <a:ext cx="2489775" cy="252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0063" y="1454830"/>
            <a:ext cx="3852414" cy="252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4101" y="1454745"/>
            <a:ext cx="3677693" cy="252000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3550285" y="4878070"/>
            <a:ext cx="8214360" cy="8299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设在三角形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ABC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中，已知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AB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BC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AC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的边长分别为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和</a:t>
            </a:r>
            <a:r>
              <a:rPr lang="en-US" altLang="zh-CN" sz="24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 sz="2400">
                <a:latin typeface="Times New Roman" panose="02020603050405020304" pitchFamily="18" charset="0"/>
                <a:cs typeface="Times New Roman" panose="02020603050405020304" pitchFamily="18" charset="0"/>
              </a:rPr>
              <a:t> ，则三角形的外接圆半径R可表示为：</a:t>
            </a:r>
            <a:endParaRPr lang="zh-CN" altLang="en-US" sz="24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76015" y="5803900"/>
            <a:ext cx="2694305" cy="603885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49085" y="5855335"/>
            <a:ext cx="1583690" cy="501015"/>
          </a:xfrm>
          <a:prstGeom prst="rect">
            <a:avLst/>
          </a:prstGeom>
        </p:spPr>
      </p:pic>
      <p:cxnSp>
        <p:nvCxnSpPr>
          <p:cNvPr id="18" name="直接连接符 17"/>
          <p:cNvCxnSpPr/>
          <p:nvPr/>
        </p:nvCxnSpPr>
        <p:spPr>
          <a:xfrm flipV="1">
            <a:off x="1024890" y="5547360"/>
            <a:ext cx="1328420" cy="2159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1686560" y="4473575"/>
            <a:ext cx="679450" cy="1080135"/>
          </a:xfrm>
          <a:prstGeom prst="line">
            <a:avLst/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1024890" y="4453890"/>
            <a:ext cx="661670" cy="1119505"/>
          </a:xfrm>
          <a:prstGeom prst="line">
            <a:avLst/>
          </a:prstGeom>
          <a:ln w="190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1504315" y="5591810"/>
            <a:ext cx="43942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0000"/>
                </a:solidFill>
              </a:rPr>
              <a:t>AB</a:t>
            </a:r>
            <a:endParaRPr lang="en-US" altLang="zh-CN">
              <a:solidFill>
                <a:srgbClr val="FF00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01520" y="4735195"/>
            <a:ext cx="42926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00B050"/>
                </a:solidFill>
              </a:rPr>
              <a:t>BC</a:t>
            </a:r>
            <a:endParaRPr lang="en-US" altLang="zh-CN">
              <a:solidFill>
                <a:srgbClr val="00B05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21385" y="4735195"/>
            <a:ext cx="434975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>
                <a:solidFill>
                  <a:srgbClr val="FFFF00"/>
                </a:solidFill>
              </a:rPr>
              <a:t>AC</a:t>
            </a:r>
            <a:endParaRPr lang="en-US" altLang="zh-CN">
              <a:solidFill>
                <a:srgbClr val="FFFF00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599815" y="4192270"/>
            <a:ext cx="6939280" cy="521970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t">
            <a:spAutoFit/>
          </a:bodyPr>
          <a:lstStyle/>
          <a:p>
            <a:pPr algn="l"/>
            <a:r>
              <a:rPr lang="zh-CN" altLang="en-US"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公式补充：</a:t>
            </a:r>
            <a:r>
              <a:rPr lang="zh-CN" altLang="en-US" sz="2800">
                <a:solidFill>
                  <a:srgbClr val="FF0000"/>
                </a:solidFill>
                <a:sym typeface="+mn-ea"/>
              </a:rPr>
              <a:t>用三角形边长计算外接圆的半径</a:t>
            </a:r>
            <a:endParaRPr lang="zh-CN" altLang="en-US" sz="28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7" name="文本框 36"/>
              <p:cNvSpPr txBox="1"/>
              <p:nvPr/>
            </p:nvSpPr>
            <p:spPr>
              <a:xfrm>
                <a:off x="8511540" y="5832928"/>
                <a:ext cx="2446720" cy="51764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 anchor="t">
                <a:spAutoFit/>
              </a:bodyPr>
              <a:lstStyle/>
              <a:p>
                <a:pPr lvl="0" algn="l">
                  <a:buClrTx/>
                  <a:buSzTx/>
                  <a:buFontTx/>
                </a:pPr>
                <a:r>
                  <a:rPr lang="zh-CN" altLang="en-US" sz="2000" dirty="0">
                    <a:solidFill>
                      <a:srgbClr val="00B050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sym typeface="+mn-ea"/>
                  </a:rPr>
                  <a:t>若a=b=c，则</a:t>
                </a:r>
                <a14:m>
                  <m:oMath xmlns:m="http://schemas.openxmlformats.org/officeDocument/2006/math">
                    <m:r>
                      <a:rPr lang="en-US" altLang="zh-CN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sym typeface="+mn-ea"/>
                      </a:rPr>
                      <m:t>𝑅</m:t>
                    </m:r>
                    <m:r>
                      <a:rPr lang="en-US" altLang="zh-CN" sz="20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黑体" panose="02010609060101010101" pitchFamily="49" charset="-122"/>
                        <a:sym typeface="+mn-ea"/>
                      </a:rPr>
                      <m:t>=</m:t>
                    </m:r>
                    <m:f>
                      <m:fPr>
                        <m:ctrlPr>
                          <a:rPr lang="en-US" altLang="zh-CN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sym typeface="+mn-ea"/>
                          </a:rPr>
                        </m:ctrlPr>
                      </m:fPr>
                      <m:num>
                        <m:r>
                          <a:rPr lang="en-US" altLang="zh-CN" sz="20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黑体" panose="02010609060101010101" pitchFamily="49" charset="-122"/>
                            <a:sym typeface="+mn-ea"/>
                          </a:rPr>
                          <m:t>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黑体" panose="02010609060101010101" pitchFamily="49" charset="-122"/>
                                <a:sym typeface="+mn-ea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20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黑体" panose="02010609060101010101" pitchFamily="49" charset="-122"/>
                                <a:sym typeface="+mn-ea"/>
                              </a:rPr>
                              <m:t>3</m:t>
                            </m:r>
                          </m:e>
                        </m:rad>
                      </m:den>
                    </m:f>
                  </m:oMath>
                </a14:m>
                <a:endParaRPr lang="zh-CN" altLang="en-US" sz="2000" dirty="0">
                  <a:solidFill>
                    <a:srgbClr val="00B050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endParaRPr>
              </a:p>
            </p:txBody>
          </p:sp>
        </mc:Choice>
        <mc:Fallback>
          <p:sp>
            <p:nvSpPr>
              <p:cNvPr id="37" name="文本框 3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1540" y="5832928"/>
                <a:ext cx="2446720" cy="517642"/>
              </a:xfrm>
              <a:prstGeom prst="rect">
                <a:avLst/>
              </a:prstGeom>
              <a:blipFill rotWithShape="1">
                <a:blip r:embed="rId6"/>
                <a:stretch>
                  <a:fillRect l="-2488" t="-3529" b="-11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  <a:endParaRPr lang="en-US">
                  <a:noFill/>
                </a:endParaRPr>
              </a:p>
            </p:txBody>
          </p:sp>
        </mc:Fallback>
      </mc:AlternateContent>
      <p:graphicFrame>
        <p:nvGraphicFramePr>
          <p:cNvPr id="38" name="对象 3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842000" y="3219450"/>
          <a:ext cx="508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" name="" r:id="rId7" imgW="508000" imgH="419100" progId="Equation.KSEE3">
                  <p:embed/>
                </p:oleObj>
              </mc:Choice>
              <mc:Fallback>
                <p:oleObj name="" r:id="rId7" imgW="508000" imgH="4191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842000" y="3219450"/>
                        <a:ext cx="5080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9" name="对象 3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5842000" y="3219450"/>
          <a:ext cx="508000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0" name="" r:id="rId9" imgW="508000" imgH="419100" progId="Equation.KSEE3">
                  <p:embed/>
                </p:oleObj>
              </mc:Choice>
              <mc:Fallback>
                <p:oleObj name="" r:id="rId9" imgW="508000" imgH="419100" progId="Equation.KSEE3">
                  <p:embed/>
                  <p:pic>
                    <p:nvPicPr>
                      <p:cNvPr id="0" name="图片 102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842000" y="3219450"/>
                        <a:ext cx="508000" cy="419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21" grpId="0"/>
      <p:bldP spid="21" grpId="1"/>
      <p:bldP spid="22" grpId="0"/>
      <p:bldP spid="22" grpId="1"/>
      <p:bldP spid="23" grpId="0"/>
      <p:bldP spid="23" grpId="1"/>
      <p:bldP spid="24" grpId="0" animBg="1"/>
      <p:bldP spid="24" grpId="1" animBg="1"/>
      <p:bldP spid="3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>
            <a:normAutofit/>
          </a:bodyPr>
          <a:lstStyle/>
          <a:p>
            <a:r>
              <a:rPr lang="zh-CN" altLang="en-US" dirty="0"/>
              <a:t>二、实验仪器介绍</a:t>
            </a:r>
            <a:r>
              <a:rPr lang="en-US" altLang="zh-CN" dirty="0"/>
              <a:t>——</a:t>
            </a:r>
            <a:r>
              <a:rPr lang="zh-CN" altLang="en-US" dirty="0"/>
              <a:t>秒表、游标卡尺</a:t>
            </a:r>
            <a:endParaRPr lang="en-US" dirty="0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19150" y="2052273"/>
            <a:ext cx="2860000" cy="3240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6255" y="1309573"/>
            <a:ext cx="5833220" cy="2880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635635" y="2519045"/>
            <a:ext cx="868680" cy="368300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sym typeface="+mn-ea"/>
              </a:rPr>
              <a:t>复位键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75305" y="2519045"/>
            <a:ext cx="1325880" cy="368300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t">
            <a:spAutoFit/>
          </a:bodyPr>
          <a:lstStyle/>
          <a:p>
            <a:r>
              <a:rPr lang="zh-CN" altLang="en-US">
                <a:solidFill>
                  <a:srgbClr val="FF0000"/>
                </a:solidFill>
                <a:sym typeface="+mn-ea"/>
              </a:rPr>
              <a:t>开始暂停键</a:t>
            </a:r>
            <a:endParaRPr lang="zh-CN" altLang="en-US">
              <a:solidFill>
                <a:srgbClr val="FF0000"/>
              </a:solidFill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3"/>
            </p:custDataLst>
          </p:nvPr>
        </p:nvSpPr>
        <p:spPr>
          <a:xfrm>
            <a:off x="4309110" y="4803140"/>
            <a:ext cx="7044690" cy="1630045"/>
          </a:xfrm>
          <a:prstGeom prst="rect">
            <a:avLst/>
          </a:prstGeom>
          <a:gradFill>
            <a:gsLst>
              <a:gs pos="0">
                <a:srgbClr val="007BD3"/>
              </a:gs>
              <a:gs pos="100000">
                <a:srgbClr val="034373"/>
              </a:gs>
            </a:gsLst>
            <a:lin scaled="0"/>
          </a:gradFill>
        </p:spPr>
        <p:txBody>
          <a:bodyPr wrap="square" rtlCol="0" anchor="t">
            <a:spAutoFit/>
          </a:bodyPr>
          <a:lstStyle/>
          <a:p>
            <a:pPr marL="416560" indent="-416560">
              <a:buFont typeface="+mj-ea"/>
              <a:buAutoNum type="circleNumDbPlain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确定测量精度（</a:t>
            </a:r>
            <a:r>
              <a:rPr lang="en-US" altLang="zh-CN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10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分度，精度为</a:t>
            </a:r>
            <a:r>
              <a:rPr lang="en-US" altLang="zh-CN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0.1mm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r>
              <a:rPr lang="en-US" altLang="zh-CN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20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分度，精度为</a:t>
            </a:r>
            <a:r>
              <a:rPr lang="en-US" altLang="zh-CN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0.05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；50分度，精度为0.02mm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；</a:t>
            </a:r>
            <a:endParaRPr lang="zh-CN" altLang="en-US" sz="20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416560" indent="-416560">
              <a:buFont typeface="+mj-ea"/>
              <a:buAutoNum type="circleNumDbPlain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看游标尺的"0"刻度线（读主尺的整数部分）；</a:t>
            </a:r>
            <a:endParaRPr lang="zh-CN" altLang="en-US" sz="20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416560" indent="-416560">
              <a:buFont typeface="+mj-ea"/>
              <a:buAutoNum type="circleNumDbPlain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  <a:sym typeface="+mn-ea"/>
              </a:rPr>
              <a:t>看主尺与游标尺对齐的线（读游标尺的小数部分）；</a:t>
            </a:r>
            <a:endParaRPr lang="zh-CN" altLang="en-US" sz="20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  <a:sym typeface="+mn-ea"/>
            </a:endParaRPr>
          </a:p>
          <a:p>
            <a:pPr marL="416560" indent="-416560">
              <a:buFont typeface="+mj-ea"/>
              <a:buAutoNum type="circleNumDbPlain"/>
            </a:pPr>
            <a:r>
              <a:rPr lang="zh-CN" altLang="en-US" sz="2000">
                <a:solidFill>
                  <a:schemeClr val="bg1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将主、游标尺的读数相加，即为被测尺寸。</a:t>
            </a:r>
            <a:endParaRPr lang="zh-CN" altLang="en-US" sz="200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301490" y="4289425"/>
            <a:ext cx="2694305" cy="46037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 indent="0">
              <a:buFont typeface="Wingdings" panose="05000000000000000000" charset="0"/>
              <a:buNone/>
            </a:pPr>
            <a:r>
              <a:rPr lang="zh-CN" altLang="en-US" sz="2400">
                <a:solidFill>
                  <a:srgbClr val="00B0F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游标卡尺读数方法</a:t>
            </a:r>
            <a:endParaRPr lang="zh-CN" altLang="en-US" sz="2400">
              <a:solidFill>
                <a:srgbClr val="00B0F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animBg="1"/>
      <p:bldP spid="6" grpId="0" bldLvl="0" animBg="1"/>
      <p:bldP spid="6" grpId="1" animBg="1"/>
      <p:bldP spid="7" grpId="0" animBg="1"/>
      <p:bldP spid="7" grpId="1" animBg="1"/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四、实验内容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9708" y="1406708"/>
            <a:ext cx="11172583" cy="5050064"/>
          </a:xfrm>
        </p:spPr>
        <p:txBody>
          <a:bodyPr>
            <a:normAutofit fontScale="52500" lnSpcReduction="20000"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zh-CN" altLang="en-US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、测定仪器常数H、 R、 r</a:t>
            </a:r>
            <a:endParaRPr lang="zh-CN" altLang="en-US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5135" indent="-445135" algn="l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sz="3300" dirty="0">
                <a:sym typeface="+mn-ea"/>
              </a:rPr>
              <a:t>确保三线摆上、下圆盘的水平，使仪器达到最佳测量状态。</a:t>
            </a:r>
            <a:r>
              <a:rPr lang="zh-CN" altLang="en-US" sz="33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测量上下圆盘之间的距离H、下圆盘悬点到中心的距离R、上圆盘悬点到中心的距离r。</a:t>
            </a:r>
            <a:endParaRPr lang="zh-CN" alt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2、测量下圆盘的转动惯量</a:t>
            </a:r>
            <a:endParaRPr lang="zh-CN" altLang="en-US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755" indent="-452755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sz="3300" dirty="0">
                <a:sym typeface="+mn-ea"/>
              </a:rPr>
              <a:t>拖动三</a:t>
            </a:r>
            <a:r>
              <a:rPr lang="en-US" sz="3300" dirty="0">
                <a:sym typeface="+mn-ea"/>
              </a:rPr>
              <a:t>线摆上方的小圆盘，使其绕自身转动一个角度</a:t>
            </a:r>
            <a:r>
              <a:rPr lang="zh-CN" altLang="en-US" sz="3300" dirty="0">
                <a:sym typeface="+mn-ea"/>
              </a:rPr>
              <a:t>。</a:t>
            </a:r>
            <a:r>
              <a:rPr lang="en-US" sz="3300" dirty="0">
                <a:sym typeface="+mn-ea"/>
              </a:rPr>
              <a:t>借助线的张力使下圆盘作扭摆运动，而避免产生左右晃动。</a:t>
            </a:r>
            <a:endParaRPr lang="zh-CN" altLang="en-US" sz="3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buNone/>
            </a:pPr>
            <a:r>
              <a:rPr lang="zh-CN" altLang="en-US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3、测量圆环的转动惯量</a:t>
            </a:r>
            <a:endParaRPr lang="zh-CN" altLang="en-US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2755" indent="-452755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sz="3300" dirty="0">
                <a:sym typeface="+mn-ea"/>
              </a:rPr>
              <a:t>盘上放上待测圆环，注意使圆环的质心恰好在转动轴上，测量圆环的质量和内、外直径。</a:t>
            </a:r>
            <a:endParaRPr lang="en-US" sz="3300" dirty="0"/>
          </a:p>
          <a:p>
            <a:pPr marL="452755" indent="-452755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en-US" sz="3300" dirty="0">
                <a:sym typeface="+mn-ea"/>
              </a:rPr>
              <a:t>利用公式求出圆环的转动惯量。</a:t>
            </a:r>
            <a:endParaRPr lang="en-US" sz="3300" dirty="0"/>
          </a:p>
          <a:p>
            <a:pPr>
              <a:lnSpc>
                <a:spcPct val="120000"/>
              </a:lnSpc>
              <a:buNone/>
            </a:pPr>
            <a:r>
              <a:rPr lang="zh-CN" altLang="en-US" sz="4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4、测量圆柱体的转动惯量，验证平行轴定理</a:t>
            </a:r>
            <a:endParaRPr lang="zh-CN" altLang="en-US" sz="4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29895" indent="-429895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sz="3300" dirty="0">
                <a:sym typeface="+mn-ea"/>
              </a:rPr>
              <a:t>将质量和形状尺寸相同的两金属圆柱体对称地放在下圆盘上，测量圆柱体质心到中心转轴的距离。</a:t>
            </a:r>
            <a:endParaRPr lang="zh-CN" altLang="en-US" sz="3300" dirty="0"/>
          </a:p>
          <a:p>
            <a:pPr marL="429895" indent="-429895">
              <a:lnSpc>
                <a:spcPct val="12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lang="zh-CN" altLang="en-US" sz="3300" dirty="0">
                <a:sym typeface="+mn-ea"/>
              </a:rPr>
              <a:t>计算圆柱体的转动惯量</a:t>
            </a:r>
            <a:r>
              <a:rPr lang="zh-CN" altLang="en-US" sz="3300" dirty="0">
                <a:sym typeface="+mn-ea"/>
              </a:rPr>
              <a:t>，验证平行轴定理。</a:t>
            </a:r>
            <a:endParaRPr lang="zh-CN" altLang="en-US" sz="3300" dirty="0">
              <a:sym typeface="+mn-ea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443980" y="4457065"/>
            <a:ext cx="4340618" cy="2160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四、实验内容</a:t>
            </a:r>
            <a:r>
              <a:rPr lang="en-US" altLang="zh-CN" dirty="0"/>
              <a:t>——</a:t>
            </a:r>
            <a:r>
              <a:rPr lang="zh-CN" altLang="en-US" dirty="0"/>
              <a:t>仪器常数测定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1820" y="1306195"/>
            <a:ext cx="11172825" cy="1804670"/>
          </a:xfrm>
        </p:spPr>
        <p:txBody>
          <a:bodyPr/>
          <a:lstStyle/>
          <a:p>
            <a:pPr marL="441325" indent="-441325">
              <a:buFont typeface="Wingdings" panose="05000000000000000000" charset="0"/>
              <a:buChar char="l"/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实验中部分仪器的参数：一个圆柱体、圆环、下圆盘的质量分别是200.0g、385.5g和358.5g。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120" y="1704312"/>
            <a:ext cx="4973263" cy="4860000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6413500" y="1704340"/>
          <a:ext cx="4417695" cy="270256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89350"/>
                <a:gridCol w="728345"/>
              </a:tblGrid>
              <a:tr h="4997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待测物理量</a:t>
                      </a:r>
                      <a:endParaRPr lang="zh-CN" altLang="en-US" sz="32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2400" dirty="0"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数值</a:t>
                      </a:r>
                      <a:endParaRPr lang="zh-CN" altLang="en-US" sz="3200" dirty="0"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41719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上圆盘与悬盘之间的垂直距离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H/mm</a:t>
                      </a:r>
                      <a:endParaRPr lang="zh-CN" alt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上圆盘悬孔间距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a/mm</a:t>
                      </a:r>
                      <a:endParaRPr lang="zh-CN" alt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悬盘悬孔间距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b/mm</a:t>
                      </a:r>
                      <a:endParaRPr lang="zh-CN" alt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圆环内直径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R1/mm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28448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圆环外直径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R2/mm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31877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小圆柱体直径</a:t>
                      </a:r>
                      <a:r>
                        <a:rPr lang="en-US" altLang="zh-CN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2Rx/mm</a:t>
                      </a:r>
                      <a:endParaRPr lang="zh-CN" alt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 </a:t>
                      </a:r>
                      <a:endParaRPr lang="en-US" sz="24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  <a:tr h="32893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altLang="en-US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放置小圆柱体两孔间的距离</a:t>
                      </a:r>
                      <a:r>
                        <a:rPr lang="en-US" altLang="zh-CN" sz="18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2x/mm</a:t>
                      </a:r>
                      <a:endParaRPr lang="zh-CN" altLang="en-US" sz="24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5080" marR="5080" marT="5080" marB="5080" anchor="ctr"/>
                </a:tc>
              </a:tr>
            </a:tbl>
          </a:graphicData>
        </a:graphic>
      </p:graphicFrame>
      <p:cxnSp>
        <p:nvCxnSpPr>
          <p:cNvPr id="7" name="直接箭头连接符 6"/>
          <p:cNvCxnSpPr/>
          <p:nvPr/>
        </p:nvCxnSpPr>
        <p:spPr>
          <a:xfrm flipV="1">
            <a:off x="5545455" y="3048000"/>
            <a:ext cx="1642745" cy="204470"/>
          </a:xfrm>
          <a:prstGeom prst="straightConnector1">
            <a:avLst/>
          </a:prstGeom>
          <a:ln w="571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5576570" y="2399665"/>
            <a:ext cx="1603375" cy="394970"/>
          </a:xfrm>
          <a:prstGeom prst="straightConnector1">
            <a:avLst/>
          </a:prstGeom>
          <a:ln w="571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5576570" y="2404745"/>
            <a:ext cx="916305" cy="2002155"/>
          </a:xfrm>
          <a:prstGeom prst="straightConnector1">
            <a:avLst/>
          </a:prstGeom>
          <a:ln w="571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6171266" y="1861185"/>
            <a:ext cx="5223358" cy="4294392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dirty="0"/>
              <a:t>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动式中𝐻1为放了待测物之后的上、下圆盘间距，一般可以认为𝐻1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动惯量I为：惯量I为：动惯量I为：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转动惯量公式：I=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²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四、实验内容</a:t>
            </a:r>
            <a:r>
              <a:rPr lang="en-US" altLang="zh-CN" dirty="0"/>
              <a:t>——</a:t>
            </a:r>
            <a:r>
              <a:rPr lang="zh-CN" altLang="en-US" dirty="0"/>
              <a:t>仪器常数测定</a:t>
            </a:r>
            <a:endParaRPr lang="en-US" alt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1820" y="1306195"/>
            <a:ext cx="11172825" cy="1804670"/>
          </a:xfrm>
        </p:spPr>
        <p:txBody>
          <a:bodyPr/>
          <a:lstStyle/>
          <a:p>
            <a:pPr marL="441325" indent="-441325">
              <a:buFont typeface="Wingdings" panose="05000000000000000000" charset="0"/>
              <a:buChar char="l"/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实验中部分仪器的参数：一个圆柱体、圆环、下圆盘的质量分别是200.0g、385.5g和358.5g。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06120" y="1704312"/>
            <a:ext cx="4973263" cy="4860000"/>
          </a:xfrm>
          <a:prstGeom prst="rect">
            <a:avLst/>
          </a:prstGeom>
        </p:spPr>
      </p:pic>
      <p:cxnSp>
        <p:nvCxnSpPr>
          <p:cNvPr id="7" name="直接箭头连接符 6"/>
          <p:cNvCxnSpPr/>
          <p:nvPr/>
        </p:nvCxnSpPr>
        <p:spPr>
          <a:xfrm flipV="1">
            <a:off x="5545455" y="3092450"/>
            <a:ext cx="1084580" cy="160020"/>
          </a:xfrm>
          <a:prstGeom prst="straightConnector1">
            <a:avLst/>
          </a:prstGeom>
          <a:ln w="571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5576570" y="2399665"/>
            <a:ext cx="1099185" cy="257175"/>
          </a:xfrm>
          <a:prstGeom prst="straightConnector1">
            <a:avLst/>
          </a:prstGeom>
          <a:ln w="571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 flipV="1">
            <a:off x="5591175" y="2290445"/>
            <a:ext cx="1046480" cy="1840865"/>
          </a:xfrm>
          <a:prstGeom prst="straightConnector1">
            <a:avLst/>
          </a:prstGeom>
          <a:ln w="57150">
            <a:solidFill>
              <a:srgbClr val="00B050"/>
            </a:solidFill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6556736" y="1860973"/>
            <a:ext cx="4796971" cy="3322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p>
            <a:pPr marL="342900" lvl="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上圆盘与悬盘之间的垂直距离</a:t>
            </a:r>
            <a:r>
              <a:rPr lang="en-US" altLang="zh-CN" sz="20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H</a:t>
            </a:r>
            <a:endParaRPr lang="en-US" altLang="zh-CN" sz="2000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lvl="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en-US" sz="20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上圆盘悬点距盘心距离</a:t>
            </a:r>
            <a:r>
              <a:rPr kumimoji="0" lang="en-US" altLang="zh-CN" sz="200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endParaRPr kumimoji="0" lang="en-US" altLang="zh-CN" sz="2000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悬盘悬点距盘心距离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R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圆环内半径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R1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圆环外半径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R2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圆柱体半径</a:t>
            </a:r>
            <a:r>
              <a:rPr lang="en-US" altLang="zh-CN" sz="2000" dirty="0"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Rx</a:t>
            </a:r>
            <a:endParaRPr lang="en-US" altLang="zh-CN" sz="2000" dirty="0"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zh-CN" altLang="en-US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单个圆柱体中心至悬盘中心距离</a:t>
            </a:r>
            <a:r>
              <a:rPr lang="en-US" altLang="zh-CN" sz="20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x</a:t>
            </a:r>
            <a:r>
              <a:rPr kumimoji="0" lang="en-US" altLang="en-US" sz="2000" i="0" u="none" strike="noStrike" cap="none" normalizeH="0" baseline="0" dirty="0">
                <a:ln>
                  <a:noFill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endParaRPr kumimoji="0" lang="en-US" altLang="en-US" sz="2000" i="0" u="none" strike="noStrike" cap="none" normalizeH="0" baseline="0" dirty="0">
              <a:ln>
                <a:noFill/>
              </a:ln>
              <a:solidFill>
                <a:srgbClr val="FF0000"/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2052" name="Picture 4" descr="C:\Users\xuluo\AppData\Local\Temp\ksohtml18724\wps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2282" y="5311027"/>
            <a:ext cx="4708655" cy="61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5896946" y="1423226"/>
            <a:ext cx="5598368" cy="4933124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动式中𝐻1为放了待测物之后的上、下圆盘间距，一般可以认为𝐻1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动惯量I为：惯量I为：动惯量I为：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转动惯量公式：I=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²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四、实验内容</a:t>
            </a:r>
            <a:r>
              <a:rPr lang="en-US" altLang="zh-CN" dirty="0"/>
              <a:t>——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测量圆环的转动惯量</a:t>
            </a:r>
            <a:endParaRPr lang="en-US" altLang="zh-CN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8658" y="1788226"/>
            <a:ext cx="5176364" cy="4176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5961292" y="1423226"/>
            <a:ext cx="397637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）悬盘加圆环绕中心轴的转动惯量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074" name="Picture 2" descr="C:\Users\xuluo\AppData\Local\Temp\ksohtml18724\wps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834" y="1941013"/>
            <a:ext cx="4133850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5961292" y="2636648"/>
            <a:ext cx="328676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）圆环绕中心轴的转动惯量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076" name="Picture 4" descr="C:\Users\xuluo\AppData\Local\Temp\ksohtml18724\wps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834" y="3223773"/>
            <a:ext cx="3600450" cy="390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5961292" y="3883910"/>
            <a:ext cx="397637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）圆环绕中心轴的转动惯量理论值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078" name="Picture 6" descr="C:\Users\xuluo\AppData\Local\Temp\ksohtml18724\wps7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4405" y="4383278"/>
            <a:ext cx="4886325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矩形 8"/>
          <p:cNvSpPr/>
          <p:nvPr/>
        </p:nvSpPr>
        <p:spPr>
          <a:xfrm>
            <a:off x="5961292" y="5147421"/>
            <a:ext cx="420624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）圆环绕中心轴的转动惯量相对误差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3080" name="Picture 8" descr="C:\Users\xuluo\AppData\Local\Temp\ksohtml18724\wps8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8538" y="5625173"/>
            <a:ext cx="3086100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6687547" y="1423226"/>
            <a:ext cx="5232822" cy="4752603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/>
              <a:t>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动式中𝐻1为放了待测物之后的上、下圆盘间距，一般可以认为𝐻1 ≈ 𝐻。待测物的转</a:t>
            </a:r>
            <a:endParaRPr lang="zh-CN" altLang="en-US" dirty="0"/>
          </a:p>
          <a:p>
            <a:pPr algn="ctr"/>
            <a:r>
              <a:rPr lang="zh-CN" altLang="en-US" dirty="0"/>
              <a:t>动惯量I为：惯量I为：动惯量I为：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转动惯量公式：I=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²</a:t>
            </a:r>
            <a:endParaRPr lang="zh-CN" altLang="en-US" dirty="0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四、实验内容</a:t>
            </a:r>
            <a:r>
              <a:rPr lang="en-US" altLang="zh-CN" dirty="0"/>
              <a:t>——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测量圆柱体的转动惯量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79251" y="1807029"/>
            <a:ext cx="6251089" cy="39960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6787846" y="1510269"/>
            <a:ext cx="455168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）悬盘加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个圆柱体绕中心轴的转动惯量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122" name="Picture 2" descr="C:\Users\xuluo\AppData\Local\Temp\ksohtml18724\wps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094" y="2041469"/>
            <a:ext cx="4257675" cy="48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6787846" y="2743591"/>
            <a:ext cx="397637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）单个圆柱体绕中心轴的转动惯量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124" name="Picture 4" descr="C:\Users\xuluo\AppData\Local\Temp\ksohtml18724\wps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094" y="3278353"/>
            <a:ext cx="3800475" cy="466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6787846" y="3976522"/>
            <a:ext cx="4686848" cy="6451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/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）根据转动惯量的平行轴定理，单个圆柱体绕中心轴的转动惯量</a:t>
            </a:r>
            <a:endParaRPr lang="zh-CN" altLang="en-US" sz="24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126" name="Picture 6" descr="C:\Users\xuluo\AppData\Local\Temp\ksohtml18724\wps1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3094" y="4727750"/>
            <a:ext cx="4867275" cy="41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6787846" y="5303954"/>
            <a:ext cx="5114594" cy="645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（</a:t>
            </a:r>
            <a:r>
              <a:rPr lang="en-US" altLang="zh-CN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）</a:t>
            </a:r>
            <a:r>
              <a:rPr lang="en-US" altLang="en-US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比较</a:t>
            </a:r>
            <a:r>
              <a:rPr lang="en-US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与         </a:t>
            </a:r>
            <a:r>
              <a:rPr lang="en-US" altLang="en-US" b="1" dirty="0" err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值，判断平行轴定理是否成立</a:t>
            </a:r>
            <a:r>
              <a:rPr lang="zh-CN" altLang="en-US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？</a:t>
            </a:r>
            <a:endParaRPr lang="en-US" altLang="en-US" b="1" dirty="0">
              <a:solidFill>
                <a:srgbClr val="00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pic>
        <p:nvPicPr>
          <p:cNvPr id="5128" name="Picture 8" descr="C:\Users\xuluo\AppData\Local\Temp\ksohtml18724\wps12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7869" y="5304035"/>
            <a:ext cx="552450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C:\Users\xuluo\AppData\Local\Temp\ksohtml18724\wps13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8595" y="5303889"/>
            <a:ext cx="923925" cy="333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09937" y="2641600"/>
            <a:ext cx="10469880" cy="922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400" dirty="0">
                <a:solidFill>
                  <a:srgbClr val="FF0000"/>
                </a:solidFill>
              </a:rPr>
              <a:t>接下来进行虚拟仿真实验操作演示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932765" y="3800101"/>
            <a:ext cx="43264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登录网址：</a:t>
            </a:r>
            <a:r>
              <a:rPr lang="en-US" altLang="zh-CN" dirty="0">
                <a:latin typeface="Times New Roman" panose="02020603050405020304" pitchFamily="18" charset="0"/>
                <a:cs typeface="Times New Roman" panose="02020603050405020304" pitchFamily="18" charset="0"/>
                <a:hlinkClick r:id="rId1"/>
              </a:rPr>
              <a:t>http://118.184.217.73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学生登录账号：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CAC+</a:t>
            </a:r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学号，密码为学号</a:t>
            </a:r>
            <a:endParaRPr lang="en-US" altLang="zh-CN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补修的同学用虚拟账号进行登录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实验</a:t>
            </a:r>
            <a:r>
              <a:rPr lang="zh-CN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内容</a:t>
            </a:r>
            <a:endParaRPr lang="zh-CN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69595" indent="-569595" defTabSz="730885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了解三线摆原理，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掌握用三线摆测定物体转动惯量的方法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；</a:t>
            </a:r>
            <a:endParaRPr lang="zh-CN" sz="2400" dirty="0"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marL="569595" indent="-569595" defTabSz="730885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掌握游标卡尺等测量工具的正确使用方法</a:t>
            </a:r>
            <a:r>
              <a:rPr lang="zh-CN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；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69595" indent="-569595" defTabSz="730885" fontAlgn="auto">
              <a:lnSpc>
                <a:spcPct val="150000"/>
              </a:lnSpc>
              <a:buClr>
                <a:srgbClr val="FF0000"/>
              </a:buClr>
              <a:buFont typeface="Wingdings" panose="05000000000000000000" charset="0"/>
              <a:buChar char="p"/>
            </a:pP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理解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刚体转动惯量概念</a:t>
            </a:r>
            <a:r>
              <a:rPr sz="24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，验证平行轴定理。</a:t>
            </a:r>
            <a:endParaRPr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/>
          <p:cNvSpPr/>
          <p:nvPr/>
        </p:nvSpPr>
        <p:spPr>
          <a:xfrm>
            <a:off x="227965" y="1297940"/>
            <a:ext cx="6205855" cy="5253990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一</a:t>
            </a:r>
            <a:r>
              <a:rPr lang="en-US" altLang="zh-CN" dirty="0"/>
              <a:t>. </a:t>
            </a:r>
            <a:r>
              <a:rPr lang="zh-CN" altLang="en-US" dirty="0"/>
              <a:t>实验原理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01320" y="1405255"/>
            <a:ext cx="6090285" cy="1881505"/>
          </a:xfrm>
        </p:spPr>
        <p:txBody>
          <a:bodyPr>
            <a:normAutofit fontScale="90000" lnSpcReduction="20000"/>
          </a:bodyPr>
          <a:lstStyle/>
          <a:p>
            <a:pPr marL="0" indent="0" algn="l" fontAlgn="auto">
              <a:lnSpc>
                <a:spcPct val="100000"/>
              </a:lnSpc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刚体的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转动惯量</a:t>
            </a:r>
            <a:r>
              <a:rPr lang="zh-CN" alt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是刚体转动惯性的量度</a:t>
            </a:r>
            <a:endParaRPr lang="zh-CN" altLang="en-US" sz="28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auto">
              <a:lnSpc>
                <a:spcPct val="100000"/>
              </a:lnSpc>
              <a:buNone/>
            </a:pP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质点转动惯量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公式</a:t>
            </a:r>
            <a:r>
              <a:rPr lang="zh-CN" alt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为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：I=</a:t>
            </a:r>
            <a:r>
              <a:rPr lang="en-US" altLang="zh-CN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mr</a:t>
            </a: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²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100000"/>
              </a:lnSpc>
              <a:buNone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三线法刚体转动惯量公式推导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fontAlgn="auto">
              <a:lnSpc>
                <a:spcPct val="100000"/>
              </a:lnSpc>
              <a:buNone/>
            </a:pP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当下圆盘的扭转角α很小时，下圆盘的振动可以看作理想的简谐振动。其势能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和动能</a:t>
            </a:r>
            <a:r>
              <a:rPr lang="en-US" altLang="zh-C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zh-CN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zh-CN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分别为：</a:t>
            </a: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457200" fontAlgn="auto">
              <a:lnSpc>
                <a:spcPct val="100000"/>
              </a:lnSpc>
              <a:buNone/>
            </a:pP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fontAlgn="auto">
              <a:lnSpc>
                <a:spcPct val="100000"/>
              </a:lnSpc>
              <a:buNone/>
            </a:pPr>
            <a:endParaRPr lang="zh-CN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682105" y="1693545"/>
            <a:ext cx="5290185" cy="3102610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6682105" y="4924425"/>
            <a:ext cx="5289550" cy="14147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altLang="en-US" sz="1400" b="1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图1 三线摆结构示意图                图2 下圆盘扭动振动</a:t>
            </a:r>
            <a:endParaRPr lang="zh-CN" altLang="en-US"/>
          </a:p>
          <a:p>
            <a:r>
              <a:rPr lang="zh-CN" altLang="en-US"/>
              <a:t>（1—底座； 2—底座上的调平螺丝； 3—支杆； 4—悬架和支杆连接的固定螺丝； 5—悬架；6—上圆盘悬线的固紧螺丝； 7—上圆盘； 8—悬线； 9—下圆盘； 10—待测金属环）</a:t>
            </a:r>
            <a:endParaRPr lang="zh-CN" altLang="en-US"/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57450" y="3207385"/>
            <a:ext cx="1426210" cy="35941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295" y="3615055"/>
            <a:ext cx="3331210" cy="6584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311150" y="4372610"/>
            <a:ext cx="6122670" cy="922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式中，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是下圆盘的质量，g为重力加速度，h为下圆盘在振动时上升的高度，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dα/d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=</a:t>
            </a:r>
            <a:r>
              <a:rPr lang="zh-CN" altLang="en-US">
                <a:latin typeface="Arial" panose="020B0604020202020204" pitchFamily="34" charset="0"/>
                <a:cs typeface="Arial" panose="020B0604020202020204" pitchFamily="34" charset="0"/>
              </a:rPr>
              <a:t>ω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为角速度，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ℎ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/d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为下圆盘质心的速度，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为圆盘对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zh-CN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轴的转动惯量。</a:t>
            </a:r>
            <a:endParaRPr lang="en-US" altLang="zh-CN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311150" y="5331460"/>
            <a:ext cx="60458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若忽略摩擦力的影响，在重力场的作用下满足机械能守恒：</a:t>
            </a:r>
            <a:endParaRPr lang="zh-CN" altLang="en-US"/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465" y="5649595"/>
            <a:ext cx="4561205" cy="664210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6695440" y="1296670"/>
            <a:ext cx="5312410" cy="4565015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动式中𝐻1为放了待测物之后的上、下圆盘间距，一般可以认为𝐻1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动惯量I为：惯量I为：动惯量I为：</a:t>
            </a:r>
            <a:endParaRPr lang="zh-CN" altLang="en-US"/>
          </a:p>
        </p:txBody>
      </p:sp>
      <p:sp>
        <p:nvSpPr>
          <p:cNvPr id="27" name="矩形 26"/>
          <p:cNvSpPr/>
          <p:nvPr/>
        </p:nvSpPr>
        <p:spPr>
          <a:xfrm>
            <a:off x="295910" y="1297305"/>
            <a:ext cx="6235700" cy="5377815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一</a:t>
            </a:r>
            <a:r>
              <a:rPr lang="en-US" altLang="zh-CN" dirty="0"/>
              <a:t>. </a:t>
            </a:r>
            <a:r>
              <a:rPr lang="zh-CN" altLang="en-US" dirty="0"/>
              <a:t>实验原理</a:t>
            </a:r>
            <a:endParaRPr 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356870" y="1350645"/>
            <a:ext cx="61747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因下圆盘的转动能远大于上下运动的平动能，上式可近似为</a:t>
            </a:r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611630" y="1795780"/>
            <a:ext cx="3086100" cy="64198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56870" y="2613660"/>
            <a:ext cx="93345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经计算，</a:t>
            </a:r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4620" y="2468245"/>
            <a:ext cx="1251585" cy="69151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2715895" y="2614930"/>
            <a:ext cx="292163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代入上式并对t求导，可得：</a:t>
            </a:r>
            <a:endParaRPr lang="zh-CN" altLang="en-US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620" y="3197225"/>
            <a:ext cx="2193290" cy="707390"/>
          </a:xfrm>
          <a:prstGeom prst="rect">
            <a:avLst/>
          </a:prstGeom>
        </p:spPr>
      </p:pic>
      <p:sp>
        <p:nvSpPr>
          <p:cNvPr id="18" name="文本框 17"/>
          <p:cNvSpPr txBox="1"/>
          <p:nvPr/>
        </p:nvSpPr>
        <p:spPr>
          <a:xfrm>
            <a:off x="356870" y="4634865"/>
            <a:ext cx="374904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因振动周期</a:t>
            </a:r>
            <a:r>
              <a:rPr lang="en-US" altLang="zh-CN" i="1"/>
              <a:t>T</a:t>
            </a:r>
            <a:r>
              <a:rPr lang="en-US" altLang="zh-CN" baseline="-25000"/>
              <a:t>0</a:t>
            </a:r>
            <a:r>
              <a:rPr lang="zh-CN" altLang="en-US"/>
              <a:t> = 2π</a:t>
            </a:r>
            <a:r>
              <a:rPr lang="en-US" altLang="zh-CN"/>
              <a:t>/</a:t>
            </a:r>
            <a:r>
              <a:rPr lang="zh-CN" altLang="en-US"/>
              <a:t>ω，代入上式得：</a:t>
            </a:r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195" y="4484370"/>
            <a:ext cx="1578610" cy="669290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356870" y="5350510"/>
            <a:ext cx="71437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故有：</a:t>
            </a:r>
            <a:endParaRPr lang="zh-CN" altLang="en-US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7125" y="5141595"/>
            <a:ext cx="1807210" cy="664210"/>
          </a:xfrm>
          <a:prstGeom prst="rect">
            <a:avLst/>
          </a:prstGeom>
        </p:spPr>
      </p:pic>
      <p:sp>
        <p:nvSpPr>
          <p:cNvPr id="22" name="文本框 21"/>
          <p:cNvSpPr txBox="1"/>
          <p:nvPr/>
        </p:nvSpPr>
        <p:spPr>
          <a:xfrm>
            <a:off x="295910" y="3996690"/>
            <a:ext cx="4327525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该式为简谐振动方程，可得方程的解为：</a:t>
            </a:r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5160" y="3792855"/>
            <a:ext cx="1600200" cy="72961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49885" y="5862320"/>
            <a:ext cx="607441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只要准确测出三线摆的有关参数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、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、 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、 H和</a:t>
            </a:r>
            <a:r>
              <a:rPr lang="en-US" altLang="zh-CN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，就可以精确地求出下圆盘的转动惯量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zh-CN" altLang="en-US" baseline="-25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805930" y="1350645"/>
            <a:ext cx="5090795" cy="1861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5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3. 刚体转动惯量</a:t>
            </a:r>
            <a:r>
              <a:rPr lang="zh-CN" altLang="en-US" sz="25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的计算方法</a:t>
            </a:r>
            <a:endParaRPr lang="zh-CN" altLang="en-US" sz="2500"/>
          </a:p>
          <a:p>
            <a:r>
              <a:rPr lang="zh-CN" altLang="en-US"/>
              <a:t>如果要测定一个质量为m的物体的转动惯量，可以先测无负载时下圆盘的转动惯量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0</a:t>
            </a:r>
            <a:r>
              <a:rPr lang="zh-CN" altLang="en-US"/>
              <a:t>，然后将物体放在下圆盘上。</a:t>
            </a:r>
            <a:r>
              <a:rPr lang="zh-CN" altLang="en-US">
                <a:solidFill>
                  <a:srgbClr val="FF0000"/>
                </a:solidFill>
              </a:rPr>
              <a:t>注意必须让待测物的质心恰好在仪器的转动轴线上。</a:t>
            </a:r>
            <a:r>
              <a:rPr lang="zh-CN" altLang="en-US"/>
              <a:t>测定整个系统的转动则后期</a:t>
            </a:r>
            <a:r>
              <a:rPr lang="en-US" altLang="zh-CN" i="1"/>
              <a:t>T</a:t>
            </a:r>
            <a:r>
              <a:rPr lang="en-US" altLang="zh-CN" baseline="-25000"/>
              <a:t>1</a:t>
            </a:r>
            <a:r>
              <a:rPr lang="zh-CN" altLang="en-US"/>
              <a:t>，则系统的转动惯量可由下式求出：</a:t>
            </a:r>
            <a:endParaRPr lang="zh-CN" altLang="en-US"/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69580" y="3291840"/>
            <a:ext cx="2569210" cy="83820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6842760" y="4211320"/>
            <a:ext cx="4968875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式中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为放了待测物之后的上、下圆盘间距，一般可以认为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</a:t>
            </a:r>
            <a:r>
              <a:rPr lang="en-US" altLang="zh-CN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1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≈ 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H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。待测物的转动惯量</a:t>
            </a:r>
            <a:r>
              <a:rPr lang="zh-CN" altLang="en-US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为：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42760" y="4877435"/>
            <a:ext cx="5018405" cy="789305"/>
          </a:xfrm>
          <a:prstGeom prst="rect">
            <a:avLst/>
          </a:prstGeom>
        </p:spPr>
      </p:pic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15925" y="4997450"/>
            <a:ext cx="11348720" cy="1250315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动式中𝐻1为放了待测物之后的上、下圆盘间距，一般可以认为𝐻1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动惯量I为：惯量I为：动惯量I为：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转动惯量公式：I=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²</a:t>
            </a:r>
            <a:endParaRPr lang="zh-CN" altLang="en-US"/>
          </a:p>
        </p:txBody>
      </p:sp>
      <p:sp>
        <p:nvSpPr>
          <p:cNvPr id="28" name="矩形 27"/>
          <p:cNvSpPr/>
          <p:nvPr/>
        </p:nvSpPr>
        <p:spPr>
          <a:xfrm>
            <a:off x="421640" y="1929130"/>
            <a:ext cx="11348720" cy="1753870"/>
          </a:xfrm>
          <a:prstGeom prst="rect">
            <a:avLst/>
          </a:prstGeom>
          <a:solidFill>
            <a:schemeClr val="bg1"/>
          </a:solidFill>
          <a:ln w="28575" cmpd="sng">
            <a:solidFill>
              <a:schemeClr val="accent1">
                <a:shade val="50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/>
              <a:t>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动式中𝐻1为放了待测物之后的上、下圆盘间距，一般可以认为𝐻1 ≈ 𝐻。待测物的转</a:t>
            </a:r>
            <a:endParaRPr lang="zh-CN" altLang="en-US"/>
          </a:p>
          <a:p>
            <a:pPr algn="ctr"/>
            <a:r>
              <a:rPr lang="zh-CN" altLang="en-US"/>
              <a:t>动惯量I为：惯量I为：动惯量I为：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转动惯量公式：I=</a:t>
            </a:r>
            <a:r>
              <a:rPr lang="en-US" altLang="zh-CN" b="1" i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mr</a:t>
            </a:r>
            <a:r>
              <a:rPr lang="en-US" altLang="zh-CN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²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一</a:t>
            </a:r>
            <a:r>
              <a:rPr lang="en-US" altLang="zh-CN" dirty="0"/>
              <a:t>. </a:t>
            </a:r>
            <a:r>
              <a:rPr lang="zh-CN" altLang="en-US" dirty="0"/>
              <a:t>实验原理</a:t>
            </a:r>
            <a:endParaRPr lang="en-US" dirty="0"/>
          </a:p>
        </p:txBody>
      </p:sp>
      <p:sp>
        <p:nvSpPr>
          <p:cNvPr id="12" name="文本框 11"/>
          <p:cNvSpPr txBox="1"/>
          <p:nvPr/>
        </p:nvSpPr>
        <p:spPr>
          <a:xfrm>
            <a:off x="415925" y="1447800"/>
            <a:ext cx="244665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spcBef>
                <a:spcPts val="1000"/>
              </a:spcBef>
              <a:buClrTx/>
              <a:buSzTx/>
              <a:buFont typeface="Arial" panose="020B0604020202020204" pitchFamily="34" charset="0"/>
            </a:pPr>
            <a:r>
              <a:rPr lang="en-US" altLang="zh-CN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3.平行轴定理</a:t>
            </a:r>
            <a:endParaRPr lang="en-US" altLang="zh-CN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15925" y="2025650"/>
            <a:ext cx="1134872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物体对于任意轴的转动惯量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，等于通过此物体以质心为轴的转动惯量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altLang="zh-CN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加上物体质量</a:t>
            </a:r>
            <a:r>
              <a:rPr lang="zh-CN" altLang="en-US" i="1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zh-CN" altLang="en-US">
                <a:latin typeface="Times New Roman" panose="02020603050405020304" pitchFamily="18" charset="0"/>
                <a:cs typeface="Times New Roman" panose="02020603050405020304" pitchFamily="18" charset="0"/>
              </a:rPr>
              <a:t>与两轴间距离d平方的乘积，也即是：</a:t>
            </a:r>
            <a:endParaRPr lang="zh-CN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20065" y="2714625"/>
            <a:ext cx="1763395" cy="342900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415925" y="3150235"/>
            <a:ext cx="11122660" cy="3683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/>
              <a:t>通过改变待测物体质心与三线摆中心转轴的距离，测量</a:t>
            </a:r>
            <a:r>
              <a:rPr lang="en-US" altLang="zh-CN" i="1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I</a:t>
            </a:r>
            <a:r>
              <a:rPr lang="en-US" altLang="zh-CN" i="1" baseline="-2500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a</a:t>
            </a:r>
            <a:r>
              <a:rPr lang="zh-CN" altLang="en-US"/>
              <a:t>与</a:t>
            </a:r>
            <a:r>
              <a:rPr lang="zh-CN" altLang="en-US" i="1"/>
              <a:t>d</a:t>
            </a:r>
            <a:r>
              <a:rPr lang="zh-CN" altLang="en-US" baseline="30000"/>
              <a:t>2</a:t>
            </a:r>
            <a:r>
              <a:rPr lang="zh-CN" altLang="en-US"/>
              <a:t>的关系便可验证转动惯量的平行轴定理。</a:t>
            </a:r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 dirty="0"/>
          </a:p>
        </p:txBody>
      </p:sp>
      <p:sp>
        <p:nvSpPr>
          <p:cNvPr id="100" name="文本框 99"/>
          <p:cNvSpPr txBox="1"/>
          <p:nvPr/>
        </p:nvSpPr>
        <p:spPr>
          <a:xfrm>
            <a:off x="415925" y="5185410"/>
            <a:ext cx="8018145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charset="0"/>
              <a:buChar char="l"/>
            </a:pPr>
            <a:r>
              <a:rPr lang="zh-CN" b="1">
                <a:ea typeface="宋体" panose="02010600030101010101" pitchFamily="2" charset="-122"/>
              </a:rPr>
              <a:t>质量均匀分布的圆盘、圆柱绕几何中心轴转动的转动惯量理论值计算公式：</a:t>
            </a:r>
            <a:r>
              <a:rPr lang="en-US" b="1">
                <a:latin typeface="宋体" panose="02010600030101010101" pitchFamily="2" charset="-122"/>
              </a:rPr>
              <a:t> </a:t>
            </a:r>
            <a:endParaRPr lang="zh-CN" altLang="en-US" b="1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0600" y="5053647"/>
            <a:ext cx="1057536" cy="612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1" name="文本框 100"/>
          <p:cNvSpPr txBox="1"/>
          <p:nvPr/>
        </p:nvSpPr>
        <p:spPr>
          <a:xfrm>
            <a:off x="444500" y="5679440"/>
            <a:ext cx="5129530" cy="3683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285750" indent="-285750" algn="l">
              <a:buFont typeface="Wingdings" panose="05000000000000000000" charset="0"/>
              <a:buChar char="l"/>
            </a:pPr>
            <a:r>
              <a:rPr lang="zh-CN" b="1">
                <a:ea typeface="宋体" panose="02010600030101010101" pitchFamily="2" charset="-122"/>
              </a:rPr>
              <a:t>圆环绕几何中心轴的转动惯量理论值计算公式：</a:t>
            </a:r>
            <a:endParaRPr lang="zh-CN" altLang="en-US" b="1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055" y="5576887"/>
            <a:ext cx="1571328" cy="576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文本框 9"/>
          <p:cNvSpPr txBox="1"/>
          <p:nvPr/>
        </p:nvSpPr>
        <p:spPr>
          <a:xfrm>
            <a:off x="4676140" y="4249420"/>
            <a:ext cx="1808480" cy="5835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zh-CN" altLang="en-US" sz="32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知识拓展</a:t>
            </a:r>
            <a:endParaRPr lang="zh-CN" altLang="en-US" sz="320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9" grpId="1" animBg="1"/>
      <p:bldP spid="100" grpId="0"/>
      <p:bldP spid="100" grpId="1"/>
      <p:bldP spid="101" grpId="0"/>
      <p:bldP spid="101" grpId="1"/>
      <p:bldP spid="10" grpId="0" animBg="1"/>
      <p:bldP spid="10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二、实验仪器介绍</a:t>
            </a:r>
            <a:r>
              <a:rPr lang="en-US" altLang="zh-CN" dirty="0"/>
              <a:t>——</a:t>
            </a:r>
            <a:r>
              <a:rPr lang="zh-CN" altLang="en-US" dirty="0"/>
              <a:t>测量设备</a:t>
            </a:r>
            <a:endParaRPr 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08543" y="2578134"/>
            <a:ext cx="4653660" cy="2093619"/>
          </a:xfrm>
        </p:spPr>
        <p:txBody>
          <a:bodyPr/>
          <a:lstStyle/>
          <a:p>
            <a:r>
              <a:rPr lang="zh-CN" altLang="en-US" dirty="0"/>
              <a:t>测量设备：三线摆、米尺、游标卡尺、电子停表等</a:t>
            </a:r>
            <a:endParaRPr lang="en-US" dirty="0"/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33803" y="1754938"/>
            <a:ext cx="5238750" cy="4295775"/>
          </a:xfrm>
          <a:prstGeom prst="rect">
            <a:avLst/>
          </a:prstGeom>
        </p:spPr>
      </p:pic>
      <p:sp>
        <p:nvSpPr>
          <p:cNvPr id="18" name="灯片编号占位符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二、实验仪器介绍</a:t>
            </a:r>
            <a:r>
              <a:rPr lang="en-US" altLang="zh-CN" dirty="0"/>
              <a:t>——</a:t>
            </a:r>
            <a:r>
              <a:rPr lang="zh-CN" altLang="en-US" dirty="0"/>
              <a:t>三线摆</a:t>
            </a:r>
            <a:endParaRPr 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08543" y="2578134"/>
            <a:ext cx="4944606" cy="2093619"/>
          </a:xfrm>
        </p:spPr>
        <p:txBody>
          <a:bodyPr/>
          <a:lstStyle/>
          <a:p>
            <a:r>
              <a:rPr lang="zh-CN" altLang="en-US" dirty="0"/>
              <a:t>三线摆：圆柱体、圆环、水平仪等</a:t>
            </a:r>
            <a:br>
              <a:rPr lang="zh-CN" altLang="en-US" dirty="0"/>
            </a:br>
            <a:endParaRPr 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032096" y="1420870"/>
            <a:ext cx="4400550" cy="4581525"/>
          </a:xfrm>
          <a:prstGeom prst="rect">
            <a:avLst/>
          </a:prstGeom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二、实验仪器介绍</a:t>
            </a:r>
            <a:r>
              <a:rPr lang="en-US" altLang="zh-CN" dirty="0"/>
              <a:t>——</a:t>
            </a:r>
            <a:r>
              <a:rPr lang="zh-CN" altLang="en-US" dirty="0"/>
              <a:t>水平调节</a:t>
            </a:r>
            <a:endParaRPr 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08543" y="2578134"/>
            <a:ext cx="4653660" cy="2093619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zh-CN" altLang="en-US" dirty="0"/>
              <a:t>将水平仪拖动到三线摆支架上、下圆盘中，对三线摆调节水平 </a:t>
            </a:r>
            <a:endParaRPr lang="zh-CN" altLang="en-US" dirty="0">
              <a:solidFill>
                <a:srgbClr val="FF0000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90854" y="1781949"/>
            <a:ext cx="3284211" cy="36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69554" y="1781949"/>
            <a:ext cx="3294700" cy="360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904875" y="5743575"/>
            <a:ext cx="10546080" cy="460375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思考题：调节三线摆的水平时，是先调节上圆盘水平还是先调节下圆盘水平？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1671" y="256561"/>
            <a:ext cx="11172583" cy="848952"/>
          </a:xfrm>
        </p:spPr>
        <p:txBody>
          <a:bodyPr/>
          <a:lstStyle/>
          <a:p>
            <a:r>
              <a:rPr lang="zh-CN" altLang="en-US" dirty="0"/>
              <a:t>二、实验仪器介绍</a:t>
            </a:r>
            <a:r>
              <a:rPr lang="en-US" altLang="zh-CN" dirty="0"/>
              <a:t>——</a:t>
            </a:r>
            <a:r>
              <a:rPr lang="zh-CN" altLang="en-US" dirty="0"/>
              <a:t>被测物体放置</a:t>
            </a:r>
            <a:endParaRPr 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508635" y="2252980"/>
            <a:ext cx="4546600" cy="2192020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用鼠标拖动圆柱和圆环，放在三线摆的下圆盘中， 放置圆柱或圆环时，圆柱或圆环会自动找到在下圆盘中的对称位置。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D679BF-6215-4597-BC7C-F93F4A70E9C2}" type="slidenum">
              <a:rPr lang="en-US" smtClean="0"/>
            </a:fld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170516" y="2043286"/>
            <a:ext cx="3275044" cy="36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60897" y="2043286"/>
            <a:ext cx="3286679" cy="360000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681480" y="5923915"/>
            <a:ext cx="9191625" cy="53403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一个圆柱体、圆环、下圆盘的质量分别是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200.0g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、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385.5g </a:t>
            </a:r>
            <a:r>
              <a:rPr lang="zh-CN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和 </a:t>
            </a:r>
            <a:r>
              <a:rPr lang="en-US" altLang="zh-CN" sz="2400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358.5g</a:t>
            </a:r>
            <a:endParaRPr lang="zh-CN" altLang="en-US" sz="2400" dirty="0">
              <a:solidFill>
                <a:srgbClr val="FF0000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DIAGRAM_MODELTYPE" val="dynamicNum"/>
  <p:tag name="KSO_WM_BEAUTIFY_FLAG" val="#wm#"/>
  <p:tag name="KSO_WM_UNIT_TYPE" val="ζ_h_f"/>
  <p:tag name="KSO_WM_UNIT_DYNMNUM_TYPE" val="1"/>
  <p:tag name="KSO_WM_DYNAMICNUM_SPEED" val="3"/>
  <p:tag name="KSO_WM_UNIT_DYNMNUM_DGM_ANIMTYPE" val="5"/>
  <p:tag name="KSO_WM_UNIT_INDEX" val="1589974703674_1_1"/>
</p:tagLst>
</file>

<file path=ppt/tags/tag2.xml><?xml version="1.0" encoding="utf-8"?>
<p:tagLst xmlns:p="http://schemas.openxmlformats.org/presentationml/2006/main">
  <p:tag name="KSO_WM_UNIT_TABLE_BEAUTIFY" val="smartTable{90f08b53-8dba-443a-ad34-a2250bbc95cc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3243</Words>
  <Application>WPS 演示</Application>
  <PresentationFormat>宽屏</PresentationFormat>
  <Paragraphs>261</Paragraphs>
  <Slides>17</Slides>
  <Notes>17</Notes>
  <HiddenSlides>0</HiddenSlides>
  <MMClips>0</MMClips>
  <ScaleCrop>false</ScaleCrop>
  <HeadingPairs>
    <vt:vector size="8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6" baseType="lpstr">
      <vt:lpstr>Arial</vt:lpstr>
      <vt:lpstr>宋体</vt:lpstr>
      <vt:lpstr>Wingdings</vt:lpstr>
      <vt:lpstr>黑体</vt:lpstr>
      <vt:lpstr>华文隶书</vt:lpstr>
      <vt:lpstr>Times New Roman</vt:lpstr>
      <vt:lpstr>Wingdings</vt:lpstr>
      <vt:lpstr>等线</vt:lpstr>
      <vt:lpstr>Calibri</vt:lpstr>
      <vt:lpstr>微软雅黑</vt:lpstr>
      <vt:lpstr>Arial Unicode MS</vt:lpstr>
      <vt:lpstr>Calibri Light</vt:lpstr>
      <vt:lpstr>等线 Light</vt:lpstr>
      <vt:lpstr>BatangChe</vt:lpstr>
      <vt:lpstr>Segoe Print</vt:lpstr>
      <vt:lpstr>Office 主题​​</vt:lpstr>
      <vt:lpstr>1_Office 主题​​</vt:lpstr>
      <vt:lpstr>Equation.KSEE3</vt:lpstr>
      <vt:lpstr>Equation.KSEE3</vt:lpstr>
      <vt:lpstr>三线摆法测刚体的转动惯量</vt:lpstr>
      <vt:lpstr>实验内容</vt:lpstr>
      <vt:lpstr>一. 实验原理</vt:lpstr>
      <vt:lpstr>一. 实验原理</vt:lpstr>
      <vt:lpstr>一. 实验原理</vt:lpstr>
      <vt:lpstr>二、实验仪器介绍——测量设备</vt:lpstr>
      <vt:lpstr>二、实验仪器介绍——三线摆</vt:lpstr>
      <vt:lpstr>二、实验仪器介绍——水平调节</vt:lpstr>
      <vt:lpstr>二、实验仪器介绍——被测物体放置</vt:lpstr>
      <vt:lpstr>二、实验仪器介绍——米尺</vt:lpstr>
      <vt:lpstr>二、实验仪器介绍——秒表、游标卡尺</vt:lpstr>
      <vt:lpstr>四、实验内容</vt:lpstr>
      <vt:lpstr>四、实验内容——仪器常数测定</vt:lpstr>
      <vt:lpstr>四、实验内容——仪器常数测定</vt:lpstr>
      <vt:lpstr>四、实验内容——测量圆环的转动惯量</vt:lpstr>
      <vt:lpstr>四、实验内容——测量圆柱体的转动惯量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</dc:title>
  <dc:creator>Luopeng Xu</dc:creator>
  <cp:lastModifiedBy>杨珩</cp:lastModifiedBy>
  <cp:revision>522</cp:revision>
  <dcterms:created xsi:type="dcterms:W3CDTF">2020-02-26T07:37:00Z</dcterms:created>
  <dcterms:modified xsi:type="dcterms:W3CDTF">2020-05-22T16:54:17Z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2052-11.1.0.9584</vt:lpwstr>
  </property>
</Properties>
</file>