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99" r:id="rId4"/>
    <p:sldId id="304" r:id="rId5"/>
    <p:sldId id="335" r:id="rId6"/>
    <p:sldId id="306" r:id="rId7"/>
    <p:sldId id="307" r:id="rId8"/>
    <p:sldId id="266" r:id="rId9"/>
    <p:sldId id="308" r:id="rId10"/>
    <p:sldId id="315" r:id="rId11"/>
    <p:sldId id="330" r:id="rId12"/>
    <p:sldId id="336" r:id="rId13"/>
    <p:sldId id="337" r:id="rId14"/>
    <p:sldId id="316" r:id="rId15"/>
    <p:sldId id="317" r:id="rId16"/>
    <p:sldId id="338" r:id="rId17"/>
    <p:sldId id="339" r:id="rId18"/>
    <p:sldId id="340" r:id="rId19"/>
    <p:sldId id="341" r:id="rId20"/>
    <p:sldId id="328" r:id="rId21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-250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clrMru>
    <a:srgbClr val="CCFFCC"/>
    <a:srgbClr val="D0F0FC"/>
    <a:srgbClr val="FDFEEA"/>
    <a:srgbClr val="CCECFF"/>
    <a:srgbClr val="CCFFFF"/>
    <a:srgbClr val="CCCCFF"/>
    <a:srgbClr val="33CCCC"/>
    <a:srgbClr val="E3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1704" y="120"/>
      </p:cViewPr>
      <p:guideLst>
        <p:guide orient="horz" pos="2120"/>
        <p:guide pos="28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08T09:30:16.69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0500" y="333375"/>
            <a:ext cx="2000250" cy="5707063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539750" y="333375"/>
            <a:ext cx="5848350" cy="5707063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539750" y="1773238"/>
            <a:ext cx="3924300" cy="4267200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16450" y="1773238"/>
            <a:ext cx="3924300" cy="4267200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0500" y="333375"/>
            <a:ext cx="2000250" cy="5707063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539750" y="333375"/>
            <a:ext cx="5848350" cy="5707063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539750" y="1773238"/>
            <a:ext cx="3924300" cy="4267200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16450" y="1773238"/>
            <a:ext cx="3924300" cy="4267200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5000">
    <p:plus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539750" y="333375"/>
            <a:ext cx="8001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539750" y="1773238"/>
            <a:ext cx="8001000" cy="426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AutoShape 4"/>
          <p:cNvSpPr/>
          <p:nvPr/>
        </p:nvSpPr>
        <p:spPr>
          <a:xfrm>
            <a:off x="609600" y="1566863"/>
            <a:ext cx="7958138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655511" y="0"/>
              </a:cxn>
              <a:cxn ang="0">
                <a:pos x="4655511" y="109537"/>
              </a:cxn>
              <a:cxn ang="0">
                <a:pos x="0" y="109537"/>
              </a:cxn>
              <a:cxn ang="0">
                <a:pos x="0" y="0"/>
              </a:cxn>
              <a:cxn ang="0">
                <a:pos x="0" y="0"/>
              </a:cxn>
              <a:cxn ang="0">
                <a:pos x="7958138" y="0"/>
              </a:cxn>
            </a:cxnLst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>
              <a:alpha val="100000"/>
            </a:schemeClr>
          </a:solidFill>
          <a:ln w="9525" cap="flat" cmpd="sng">
            <a:solidFill>
              <a:schemeClr val="accent2">
                <a:alpha val="100000"/>
              </a:schemeClr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29" name="Line 5"/>
          <p:cNvSpPr/>
          <p:nvPr/>
        </p:nvSpPr>
        <p:spPr>
          <a:xfrm flipV="1">
            <a:off x="609600" y="6172200"/>
            <a:ext cx="7924800" cy="0"/>
          </a:xfrm>
          <a:prstGeom prst="line">
            <a:avLst/>
          </a:prstGeom>
          <a:ln w="317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baseline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6FA5A0-5D25-427A-B9E8-EC24D7D7E39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3" name="Picture 9" descr="bkjxgc_02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lum bright="70001" contrast="-70000"/>
          </a:blip>
          <a:srcRect l="3401" t="20102" b="10980"/>
          <a:stretch>
            <a:fillRect/>
          </a:stretch>
        </p:blipFill>
        <p:spPr>
          <a:xfrm>
            <a:off x="0" y="0"/>
            <a:ext cx="3995738" cy="630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787900" y="6143625"/>
            <a:ext cx="3887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1" u="none" strike="noStrike" kern="1200" cap="none" spc="0" normalizeH="0" baseline="-25000" noProof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光电效应及普朗克常量的测定</a:t>
            </a:r>
            <a:endParaRPr kumimoji="0" lang="zh-CN" altLang="en-US" sz="2800" b="0" i="1" u="none" strike="noStrike" kern="1200" cap="none" spc="0" normalizeH="0" baseline="-25000" noProof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AutoShape 7"/>
          <p:cNvSpPr/>
          <p:nvPr/>
        </p:nvSpPr>
        <p:spPr>
          <a:xfrm>
            <a:off x="685800" y="2393950"/>
            <a:ext cx="7772400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03343" y="0"/>
              </a:cxn>
              <a:cxn ang="0">
                <a:pos x="4803343" y="109538"/>
              </a:cxn>
              <a:cxn ang="0">
                <a:pos x="0" y="109538"/>
              </a:cxn>
              <a:cxn ang="0">
                <a:pos x="0" y="0"/>
              </a:cxn>
              <a:cxn ang="0">
                <a:pos x="0" y="0"/>
              </a:cxn>
              <a:cxn ang="0">
                <a:pos x="7772400" y="0"/>
              </a:cxn>
            </a:cxnLst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>
              <a:alpha val="100000"/>
            </a:schemeClr>
          </a:solidFill>
          <a:ln w="9525" cap="flat" cmpd="sng">
            <a:solidFill>
              <a:schemeClr val="accent2">
                <a:alpha val="100000"/>
              </a:schemeClr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2051" name="Picture 8" descr="bkjxgc_02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lum bright="70001" contrast="-70000"/>
          </a:blip>
          <a:srcRect l="3401" t="20102" b="10980"/>
          <a:stretch>
            <a:fillRect/>
          </a:stretch>
        </p:blipFill>
        <p:spPr>
          <a:xfrm>
            <a:off x="0" y="0"/>
            <a:ext cx="3995738" cy="630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2" name="Rectangle 2"/>
          <p:cNvSpPr>
            <a:spLocks noGrp="1"/>
          </p:cNvSpPr>
          <p:nvPr>
            <p:ph type="title"/>
          </p:nvPr>
        </p:nvSpPr>
        <p:spPr>
          <a:xfrm>
            <a:off x="539750" y="333375"/>
            <a:ext cx="8001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053" name="Rectangle 3"/>
          <p:cNvSpPr>
            <a:spLocks noGrp="1"/>
          </p:cNvSpPr>
          <p:nvPr>
            <p:ph type="body"/>
          </p:nvPr>
        </p:nvSpPr>
        <p:spPr>
          <a:xfrm>
            <a:off x="539750" y="1773238"/>
            <a:ext cx="8001000" cy="426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baseline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5B8847F-E684-461E-8010-4D3032C2E7F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  <a:ea typeface="宋体" panose="02010600030101010101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6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4180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230" indent="-39878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4.wmf"/><Relationship Id="rId1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Relationship Id="rId3" Type="http://schemas.openxmlformats.org/officeDocument/2006/relationships/image" Target="../media/image8.wmf"/><Relationship Id="rId2" Type="http://schemas.openxmlformats.org/officeDocument/2006/relationships/oleObject" Target="../embeddings/oleObject3.bin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8313" y="981075"/>
            <a:ext cx="7772400" cy="1323975"/>
          </a:xfrm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42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光电效应及普朗克常量的测定</a:t>
            </a:r>
            <a:endParaRPr kumimoji="0" lang="zh-CN" altLang="zh-CN" sz="4200" b="1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24300" y="3500438"/>
            <a:ext cx="4535488" cy="259238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endParaRPr kumimoji="0" lang="en-US" altLang="zh-CN" sz="22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     </a:t>
            </a:r>
            <a:r>
              <a:rPr kumimoji="0" lang="zh-CN" altLang="en-US" sz="2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李尚俊    </a:t>
            </a:r>
            <a:r>
              <a:rPr kumimoji="0" lang="en-US" altLang="zh-CN" sz="2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20</a:t>
            </a: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20</a:t>
            </a:r>
            <a:r>
              <a:rPr kumimoji="0" lang="en-US" altLang="zh-CN" sz="2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.</a:t>
            </a:r>
            <a:r>
              <a:rPr kumimoji="0" lang="zh-CN" altLang="en-US" sz="2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9</a:t>
            </a:r>
            <a:endParaRPr kumimoji="0" lang="en-US" altLang="zh-CN" sz="22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中国民航飞行学院 物理实验室</a:t>
            </a:r>
            <a:endParaRPr kumimoji="0" lang="zh-CN" altLang="en-US" sz="22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       </a:t>
            </a:r>
            <a:endParaRPr kumimoji="0" lang="zh-CN" altLang="en-US" sz="22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          </a:t>
            </a:r>
            <a:endParaRPr kumimoji="0" lang="en-US" altLang="zh-CN" sz="22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charRg st="1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>
                                            <p:txEl>
                                              <p:charRg st="1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charRg st="1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>
                                            <p:txEl>
                                              <p:charRg st="1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charRg st="2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charRg st="20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charRg st="2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charRg st="2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charRg st="35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>
                                            <p:txEl>
                                              <p:charRg st="35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9">
                                            <p:txEl>
                                              <p:charRg st="35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9">
                                            <p:txEl>
                                              <p:charRg st="35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charRg st="43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9">
                                            <p:txEl>
                                              <p:charRg st="43" end="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9">
                                            <p:txEl>
                                              <p:charRg st="43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charRg st="43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8001000" cy="863600"/>
          </a:xfrm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实验仪器</a:t>
            </a:r>
            <a:endParaRPr kumimoji="0" lang="zh-CN" altLang="zh-CN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idx="1" hasCustomPrompt="1"/>
          </p:nvPr>
        </p:nvSpPr>
        <p:spPr>
          <a:ln/>
        </p:spPr>
        <p:txBody>
          <a:bodyPr vert="horz" wrap="square" lIns="91440" tIns="45720" rIns="91440" bIns="45720" anchor="t"/>
          <a:p>
            <a:r>
              <a:rPr lang="zh-CN" altLang="zh-CN" dirty="0"/>
              <a:t>ZKY-GD-4微机型光电效应实验仪</a:t>
            </a:r>
            <a:endParaRPr lang="zh-CN" altLang="zh-CN" dirty="0"/>
          </a:p>
        </p:txBody>
      </p:sp>
      <p:pic>
        <p:nvPicPr>
          <p:cNvPr id="12292" name="Picture 4" descr="20190907_1533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65400"/>
            <a:ext cx="9144000" cy="3436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实验内容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仪器准备</a:t>
            </a:r>
            <a:endParaRPr kumimoji="0" lang="zh-CN" altLang="en-US" sz="2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 hasCustomPrompt="1"/>
          </p:nvPr>
        </p:nvSpPr>
        <p:spPr>
          <a:xfrm>
            <a:off x="539750" y="1701800"/>
            <a:ext cx="8001000" cy="4338638"/>
          </a:xfrm>
          <a:ln/>
        </p:spPr>
        <p:txBody>
          <a:bodyPr vert="horz" wrap="square" lIns="91440" tIns="45720" rIns="91440" bIns="45720" anchor="t"/>
          <a:p>
            <a:r>
              <a:rPr lang="zh-CN" altLang="zh-CN" dirty="0"/>
              <a:t>接通汞灯电源，预热</a:t>
            </a:r>
            <a:endParaRPr lang="zh-CN" altLang="zh-CN" dirty="0"/>
          </a:p>
        </p:txBody>
      </p:sp>
      <p:pic>
        <p:nvPicPr>
          <p:cNvPr id="13316" name="Picture 4" descr="20190907_155843_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0838" y="2420938"/>
            <a:ext cx="4968875" cy="3600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实验内容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仪器准备</a:t>
            </a:r>
            <a:endParaRPr kumimoji="0" lang="zh-CN" altLang="en-US" sz="2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411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773238"/>
            <a:ext cx="8001000" cy="719137"/>
          </a:xfrm>
          <a:ln/>
        </p:spPr>
        <p:txBody>
          <a:bodyPr vert="horz" wrap="square" lIns="91440" tIns="45720" rIns="91440" bIns="45720" anchor="t"/>
          <a:p>
            <a:pPr eaLnBrk="1" hangingPunct="1"/>
            <a:r>
              <a:rPr lang="zh-CN" altLang="zh-CN" dirty="0"/>
              <a:t>正确连接导线，打开仪器预热。</a:t>
            </a:r>
            <a:endParaRPr lang="zh-CN" altLang="zh-CN" dirty="0"/>
          </a:p>
        </p:txBody>
      </p:sp>
      <p:pic>
        <p:nvPicPr>
          <p:cNvPr id="14340" name="Picture 4" descr="20190907_1535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76475"/>
            <a:ext cx="9144000" cy="3868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实验内容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仪器准备</a:t>
            </a:r>
            <a:endParaRPr kumimoji="0" lang="zh-CN" altLang="en-US" sz="2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73238"/>
            <a:ext cx="8001000" cy="2057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仪器调零：</a:t>
            </a:r>
            <a:r>
              <a:rPr kumimoji="0" lang="zh-CN" altLang="zh-CN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遮光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；</a:t>
            </a:r>
            <a:endParaRPr kumimoji="0" lang="zh-CN" altLang="zh-CN" sz="2800" b="0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4" name="Line 30"/>
          <p:cNvSpPr/>
          <p:nvPr/>
        </p:nvSpPr>
        <p:spPr>
          <a:xfrm flipH="1">
            <a:off x="8237538" y="4221163"/>
            <a:ext cx="792162" cy="431800"/>
          </a:xfrm>
          <a:prstGeom prst="line">
            <a:avLst/>
          </a:prstGeom>
          <a:ln w="76200" cap="flat" cmpd="sng">
            <a:solidFill>
              <a:srgbClr val="FF6600"/>
            </a:solidFill>
            <a:prstDash val="solid"/>
            <a:headEnd type="none" w="med" len="med"/>
            <a:tailEnd type="triangle" w="med" len="med"/>
          </a:ln>
        </p:spPr>
      </p:sp>
      <p:pic>
        <p:nvPicPr>
          <p:cNvPr id="15365" name="Picture 10" descr="20190907_1540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49500"/>
            <a:ext cx="9144000" cy="3651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实验内容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仪器准备</a:t>
            </a:r>
            <a:endParaRPr kumimoji="0" lang="zh-CN" altLang="en-US" sz="2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 hasCustomPrompt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仪器调零：</a:t>
            </a:r>
            <a:r>
              <a: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断开微电流输入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；</a:t>
            </a:r>
            <a:endParaRPr kumimoji="0" lang="zh-CN" altLang="zh-CN" sz="2800" b="0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8" name="Picture 4" descr="20190907_1540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3575" y="2420938"/>
            <a:ext cx="3857625" cy="3617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标注: 上箭头 4"/>
          <p:cNvSpPr/>
          <p:nvPr/>
        </p:nvSpPr>
        <p:spPr>
          <a:xfrm>
            <a:off x="4211638" y="4746625"/>
            <a:ext cx="2417762" cy="914400"/>
          </a:xfrm>
          <a:prstGeom prst="upArrowCallout">
            <a:avLst>
              <a:gd name="adj1" fmla="val 24994"/>
              <a:gd name="adj2" fmla="val 25008"/>
              <a:gd name="adj3" fmla="val 25000"/>
              <a:gd name="adj4" fmla="val 6497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eaLnBrk="1" hangingPunct="1">
              <a:buFont typeface="Arial" panose="020B0604020202020204" pitchFamily="34" charset="0"/>
            </a:pPr>
            <a:r>
              <a:rPr lang="zh-CN" altLang="en-US" sz="2800" dirty="0">
                <a:solidFill>
                  <a:srgbClr val="FF0000"/>
                </a:solidFill>
                <a:latin typeface="Verdana" panose="020B0604030504040204" pitchFamily="34" charset="0"/>
              </a:rPr>
              <a:t>调零时，此处不接线</a:t>
            </a:r>
            <a:endParaRPr lang="zh-CN" altLang="en-US" sz="28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advTm="15000">
    <p:plu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实验内容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仪器准备</a:t>
            </a:r>
            <a:endParaRPr kumimoji="0" lang="zh-CN" altLang="en-US" sz="2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539750" y="1773238"/>
            <a:ext cx="8208963" cy="42672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仪器调零：</a:t>
            </a:r>
            <a:r>
              <a: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选择电流量程、实验内容、实验手段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；</a:t>
            </a:r>
            <a:endParaRPr kumimoji="0" lang="zh-CN" altLang="zh-CN" sz="2800" b="0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2" name="Picture 4" descr="20190907_1543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49500"/>
            <a:ext cx="9144000" cy="3651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实验内容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仪器准备</a:t>
            </a:r>
            <a:endParaRPr kumimoji="0" lang="zh-CN" altLang="en-US" sz="2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539750" y="1773238"/>
            <a:ext cx="8135938" cy="42672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仪器调零：</a:t>
            </a:r>
            <a:r>
              <a:rPr kumimoji="0" lang="zh-CN" altLang="zh-CN" sz="2800" b="0" i="1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调零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；</a:t>
            </a:r>
            <a:endParaRPr kumimoji="0" lang="zh-CN" altLang="zh-CN" sz="2800" b="0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6" name="Picture 4" descr="20190907_1544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49500"/>
            <a:ext cx="9144000" cy="365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7" name="AutoShape 24"/>
          <p:cNvSpPr/>
          <p:nvPr/>
        </p:nvSpPr>
        <p:spPr>
          <a:xfrm>
            <a:off x="901700" y="4219575"/>
            <a:ext cx="1293813" cy="504825"/>
          </a:xfrm>
          <a:prstGeom prst="wedgeRoundRectCallout">
            <a:avLst>
              <a:gd name="adj1" fmla="val 72796"/>
              <a:gd name="adj2" fmla="val 52514"/>
              <a:gd name="adj3" fmla="val 16667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zh-CN" altLang="en-US" sz="2800" i="1" dirty="0">
                <a:solidFill>
                  <a:schemeClr val="hlink"/>
                </a:solidFill>
                <a:latin typeface="Verdana" panose="020B0604030504040204" pitchFamily="34" charset="0"/>
              </a:rPr>
              <a:t>调零旋钮</a:t>
            </a:r>
            <a:endParaRPr lang="zh-CN" altLang="en-US" sz="2800" i="1" dirty="0">
              <a:solidFill>
                <a:schemeClr val="hlink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advTm="15000"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实验内容</a:t>
            </a:r>
            <a:r>
              <a:rPr kumimoji="0" lang="en-US" altLang="zh-CN" sz="36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36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仪器准备</a:t>
            </a:r>
            <a:endParaRPr kumimoji="0" lang="zh-CN" altLang="en-US" sz="36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539750" y="1773238"/>
            <a:ext cx="8604250" cy="42672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仪器调零：</a:t>
            </a:r>
            <a:r>
              <a:rPr kumimoji="0" lang="zh-CN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遮光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；</a:t>
            </a:r>
            <a:r>
              <a:rPr kumimoji="0" lang="zh-CN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调零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；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调</a:t>
            </a:r>
            <a:r>
              <a:rPr kumimoji="0" lang="zh-CN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零确认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；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连接微电流输入</a:t>
            </a:r>
            <a:endParaRPr kumimoji="0" lang="zh-CN" altLang="zh-CN" sz="2400" b="0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60" name="Picture 4" descr="20190907_1552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76475"/>
            <a:ext cx="9144000" cy="388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标注: 上箭头 4"/>
          <p:cNvSpPr/>
          <p:nvPr/>
        </p:nvSpPr>
        <p:spPr>
          <a:xfrm>
            <a:off x="4643438" y="4867275"/>
            <a:ext cx="1152525" cy="914400"/>
          </a:xfrm>
          <a:prstGeom prst="upArrowCallout">
            <a:avLst>
              <a:gd name="adj1" fmla="val 25009"/>
              <a:gd name="adj2" fmla="val 25009"/>
              <a:gd name="adj3" fmla="val 25000"/>
              <a:gd name="adj4" fmla="val 6497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eaLnBrk="1" hangingPunct="1">
              <a:buFont typeface="Arial" panose="020B0604020202020204" pitchFamily="34" charset="0"/>
            </a:pPr>
            <a:r>
              <a:rPr lang="zh-CN" altLang="en-US" sz="2800" dirty="0">
                <a:solidFill>
                  <a:srgbClr val="FF0000"/>
                </a:solidFill>
                <a:latin typeface="Verdana" panose="020B0604030504040204" pitchFamily="34" charset="0"/>
              </a:rPr>
              <a:t>调零确认</a:t>
            </a:r>
            <a:endParaRPr lang="zh-CN" altLang="en-US" sz="28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advTm="15000"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标题 1"/>
          <p:cNvSpPr>
            <a:spLocks noGrp="1"/>
          </p:cNvSpPr>
          <p:nvPr>
            <p:ph type="title" idx="4294967295"/>
          </p:nvPr>
        </p:nvSpPr>
        <p:spPr>
          <a:xfrm>
            <a:off x="539750" y="333375"/>
            <a:ext cx="8001000" cy="863600"/>
          </a:xfrm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数据记录与处理</a:t>
            </a:r>
            <a:endParaRPr kumimoji="0" lang="zh-CN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483" name="Rectangle 2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1" hangingPunct="1"/>
            <a:endParaRPr lang="zh-CN" altLang="en-US" dirty="0">
              <a:latin typeface="Verdana" panose="020B0604030504040204" pitchFamily="34" charset="0"/>
            </a:endParaRPr>
          </a:p>
        </p:txBody>
      </p:sp>
      <p:pic>
        <p:nvPicPr>
          <p:cNvPr id="2048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700213"/>
            <a:ext cx="7848600" cy="4392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实验目的</a:t>
            </a:r>
            <a:endParaRPr kumimoji="0" lang="zh-CN" altLang="zh-CN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body" idx="4294967295"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>
              <a:lnSpc>
                <a:spcPct val="200000"/>
              </a:lnSpc>
            </a:pPr>
            <a:r>
              <a:rPr lang="zh-CN" altLang="zh-CN" dirty="0"/>
              <a:t>了解光电效应的基本规律，认识光的量子性；</a:t>
            </a:r>
            <a:endParaRPr lang="zh-CN" altLang="zh-CN" dirty="0"/>
          </a:p>
          <a:p>
            <a:pPr eaLnBrk="1" hangingPunct="1">
              <a:lnSpc>
                <a:spcPct val="200000"/>
              </a:lnSpc>
            </a:pPr>
            <a:r>
              <a:rPr lang="zh-CN" altLang="zh-CN" dirty="0"/>
              <a:t>验证爱因斯坦光电效应方程；</a:t>
            </a:r>
            <a:endParaRPr lang="zh-CN" altLang="zh-CN" dirty="0"/>
          </a:p>
          <a:p>
            <a:pPr eaLnBrk="1" hangingPunct="1">
              <a:lnSpc>
                <a:spcPct val="200000"/>
              </a:lnSpc>
            </a:pPr>
            <a:r>
              <a:rPr lang="zh-CN" altLang="zh-CN" dirty="0"/>
              <a:t>测定普朗克常量。</a:t>
            </a:r>
            <a:endParaRPr lang="zh-CN" altLang="zh-CN" dirty="0"/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charRg st="21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charRg st="21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charRg st="35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23">
                                            <p:txEl>
                                              <p:charRg st="35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实验原理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器件介绍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body" sz="half" idx="4294967295"/>
          </p:nvPr>
        </p:nvSpPr>
        <p:spPr>
          <a:xfrm>
            <a:off x="539750" y="1773238"/>
            <a:ext cx="8001000" cy="2057400"/>
          </a:xfrm>
          <a:ln/>
        </p:spPr>
        <p:txBody>
          <a:bodyPr vert="horz" wrap="square" lIns="91440" tIns="45720" rIns="91440" bIns="45720" anchor="t"/>
          <a:lstStyle>
            <a:lvl1pPr lvl="0">
              <a:buClr>
                <a:schemeClr val="accent2"/>
              </a:buClr>
              <a:buSzTx/>
              <a:buFont typeface="Wingdings" panose="05000000000000000000" pitchFamily="2" charset="2"/>
              <a:defRPr sz="2400"/>
            </a:lvl1pPr>
            <a:lvl2pPr lvl="1">
              <a:buClr>
                <a:schemeClr val="accent2"/>
              </a:buClr>
              <a:buSzTx/>
              <a:buFont typeface="Wingdings" panose="05000000000000000000" pitchFamily="2" charset="2"/>
              <a:defRPr sz="2200"/>
            </a:lvl2pPr>
            <a:lvl3pPr lvl="2">
              <a:buClr>
                <a:schemeClr val="accent2"/>
              </a:buClr>
              <a:buSzTx/>
              <a:buFont typeface="Wingdings" panose="05000000000000000000" pitchFamily="2" charset="2"/>
              <a:defRPr sz="2100"/>
            </a:lvl3pPr>
            <a:lvl4pPr lvl="3">
              <a:buClr>
                <a:schemeClr val="accent2"/>
              </a:buClr>
              <a:buSzTx/>
              <a:buFont typeface="Wingdings" panose="05000000000000000000" pitchFamily="2" charset="2"/>
              <a:defRPr sz="1800"/>
            </a:lvl4pPr>
            <a:lvl5pPr lvl="4">
              <a:buClr>
                <a:schemeClr val="accent2"/>
              </a:buClr>
              <a:buSzTx/>
              <a:buFont typeface="Wingdings" panose="05000000000000000000" pitchFamily="2" charset="2"/>
              <a:defRPr sz="1800"/>
            </a:lvl5pPr>
          </a:lstStyle>
          <a:p>
            <a:pPr lvl="0" eaLnBrk="1" hangingPunct="1"/>
            <a:r>
              <a:rPr lang="zh-CN" altLang="en-US" sz="2800" dirty="0"/>
              <a:t>光电效应实验系统</a:t>
            </a:r>
            <a:endParaRPr lang="zh-CN" altLang="en-US" sz="2800" dirty="0"/>
          </a:p>
          <a:p>
            <a:pPr lvl="1" eaLnBrk="1" hangingPunct="1"/>
            <a:r>
              <a:rPr lang="zh-CN" altLang="en-US" sz="2600" dirty="0"/>
              <a:t>汞灯（电变光），</a:t>
            </a:r>
            <a:endParaRPr lang="en-US" altLang="zh-CN" sz="2600" dirty="0"/>
          </a:p>
          <a:p>
            <a:pPr lvl="1" eaLnBrk="1" hangingPunct="1"/>
            <a:r>
              <a:rPr lang="zh-CN" altLang="en-US" sz="2600" dirty="0"/>
              <a:t>真空（传光介质</a:t>
            </a:r>
            <a:r>
              <a:rPr lang="en-US" altLang="zh-CN" sz="2600" dirty="0"/>
              <a:t>n=1</a:t>
            </a:r>
            <a:r>
              <a:rPr lang="zh-CN" altLang="en-US" sz="2600" dirty="0"/>
              <a:t>），</a:t>
            </a:r>
            <a:endParaRPr lang="en-US" altLang="zh-CN" sz="2600" dirty="0"/>
          </a:p>
          <a:p>
            <a:pPr lvl="1" eaLnBrk="1" hangingPunct="1"/>
            <a:r>
              <a:rPr lang="zh-CN" altLang="en-US" sz="2600" dirty="0"/>
              <a:t>光电管（光变电）。</a:t>
            </a:r>
            <a:endParaRPr lang="en-US" altLang="zh-CN" sz="2600" dirty="0"/>
          </a:p>
          <a:p>
            <a:pPr lvl="1" eaLnBrk="1" hangingPunct="1"/>
            <a:endParaRPr lang="zh-CN" altLang="en-US" sz="2600" dirty="0"/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47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9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47">
                                            <p:txEl>
                                              <p:charRg st="9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18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7">
                                            <p:txEl>
                                              <p:charRg st="18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3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47">
                                            <p:txEl>
                                              <p:charRg st="31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实验原理</a:t>
            </a:r>
            <a:endParaRPr kumimoji="0" lang="zh-CN" altLang="zh-CN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73238"/>
            <a:ext cx="8001000" cy="2057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光电效应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08050" marR="0" lvl="1" indent="-4368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在一定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频率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的光照射下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 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电子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从金属表面逸出的现象称为光电效应，从金属表面逸出的电子称为光电子 。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5" descr="ac754782287c10e20df4d229"/>
          <p:cNvPicPr>
            <a:picLocks noChangeAspect="1"/>
          </p:cNvPicPr>
          <p:nvPr>
            <p:ph sz="half"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2700338" y="3789363"/>
            <a:ext cx="3384550" cy="2081212"/>
          </a:xfrm>
          <a:ln/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5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71">
                                            <p:txEl>
                                              <p:charRg st="5" end="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实验原理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光电效应实验规律</a:t>
            </a:r>
            <a:endParaRPr kumimoji="0" lang="zh-CN" altLang="en-US" sz="2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光电效应基本实验规律：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08050" marR="0" lvl="1" indent="-4368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对给定的金属，光电效应存在一个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截止频率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（红限频率）；只有当入射光频率大于时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才能产生光电效应。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08050" marR="0" lvl="1" indent="-4368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光电子的初动能与入射光的频率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anose="05050102010706020507" pitchFamily="18" charset="2"/>
              </a:rPr>
              <a:t>有关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，与入射光强无关。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08050" marR="0" lvl="1" indent="-43688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光电效应为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瞬时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效应。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12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charRg st="12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charRg st="12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charRg st="12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5">
                                            <p:txEl>
                                              <p:charRg st="12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61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charRg st="61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charRg st="61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charRg st="61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charRg st="61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88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charRg st="88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charRg st="88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5">
                                            <p:txEl>
                                              <p:charRg st="88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5">
                                            <p:txEl>
                                              <p:charRg st="88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6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1" hangingPunct="1"/>
            <a:endParaRPr lang="zh-CN" altLang="en-US" dirty="0">
              <a:latin typeface="Verdana" panose="020B0604030504040204" pitchFamily="34" charset="0"/>
            </a:endParaRP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484438" y="2781300"/>
          <a:ext cx="3417887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1143635" imgH="393700" progId="Equation.3">
                  <p:embed/>
                </p:oleObj>
              </mc:Choice>
              <mc:Fallback>
                <p:oleObj name="" r:id="rId1" imgW="1143635" imgH="3937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84438" y="2781300"/>
                        <a:ext cx="3417887" cy="1169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8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1" hangingPunct="1"/>
            <a:endParaRPr lang="zh-CN" altLang="en-US" dirty="0">
              <a:latin typeface="Verdana" panose="020B0604030504040204" pitchFamily="34" charset="0"/>
            </a:endParaRPr>
          </a:p>
        </p:txBody>
      </p:sp>
      <p:sp>
        <p:nvSpPr>
          <p:cNvPr id="9221" name="Rectangle 20"/>
          <p:cNvSpPr/>
          <p:nvPr/>
        </p:nvSpPr>
        <p:spPr>
          <a:xfrm>
            <a:off x="708025" y="1844675"/>
            <a:ext cx="7896225" cy="9366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69900" lvl="0" indent="-469900" eaLnBrk="1" hangingPunct="1">
              <a:lnSpc>
                <a:spcPct val="150000"/>
              </a:lnSpc>
            </a:pPr>
            <a:r>
              <a:rPr lang="zh-CN" altLang="en-US" baseline="-25000" dirty="0"/>
              <a:t>爱因斯坦光电效应方程：</a:t>
            </a:r>
            <a:endParaRPr lang="zh-CN" altLang="en-US" baseline="-25000" dirty="0"/>
          </a:p>
        </p:txBody>
      </p:sp>
      <p:sp>
        <p:nvSpPr>
          <p:cNvPr id="9222" name="Rectangle 21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实验原理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爱因斯坦光电效应方程</a:t>
            </a:r>
            <a:endParaRPr kumimoji="0" lang="zh-CN" altLang="en-US" sz="2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223" name="Group 24"/>
          <p:cNvGrpSpPr/>
          <p:nvPr/>
        </p:nvGrpSpPr>
        <p:grpSpPr>
          <a:xfrm>
            <a:off x="636588" y="4221163"/>
            <a:ext cx="8435975" cy="1800225"/>
            <a:chOff x="0" y="45"/>
            <a:chExt cx="5314" cy="1134"/>
          </a:xfrm>
        </p:grpSpPr>
        <p:sp>
          <p:nvSpPr>
            <p:cNvPr id="8201" name="Rectangle 22"/>
            <p:cNvSpPr/>
            <p:nvPr/>
          </p:nvSpPr>
          <p:spPr>
            <a:xfrm>
              <a:off x="0" y="45"/>
              <a:ext cx="5314" cy="113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469900" indent="-469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o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8050" indent="-43688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04925" indent="-39560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94180" indent="-3873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4230" indent="-398780" algn="l" rtl="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469900" lvl="0" indent="-469900" eaLnBrk="1" hangingPunct="1">
                <a:lnSpc>
                  <a:spcPct val="150000"/>
                </a:lnSpc>
              </a:pPr>
              <a:r>
                <a:rPr lang="en-US" altLang="zh-CN" i="1" baseline="-25000" dirty="0"/>
                <a:t>Ws</a:t>
              </a:r>
              <a:r>
                <a:rPr lang="zh-CN" altLang="en-US" baseline="-25000" dirty="0"/>
                <a:t>为逸出功，为入射光的频率，            是光电子逸出表面后的最大动能 </a:t>
              </a:r>
              <a:endParaRPr lang="zh-CN" altLang="en-US" baseline="-25000" dirty="0"/>
            </a:p>
          </p:txBody>
        </p:sp>
        <p:graphicFrame>
          <p:nvGraphicFramePr>
            <p:cNvPr id="8202" name="Object 9"/>
            <p:cNvGraphicFramePr>
              <a:graphicFrameLocks noChangeAspect="1"/>
            </p:cNvGraphicFramePr>
            <p:nvPr/>
          </p:nvGraphicFramePr>
          <p:xfrm>
            <a:off x="2453" y="45"/>
            <a:ext cx="635" cy="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name="" r:id="rId3" imgW="495300" imgH="393700" progId="Equation.3">
                    <p:embed/>
                  </p:oleObj>
                </mc:Choice>
                <mc:Fallback>
                  <p:oleObj name="" r:id="rId3" imgW="495300" imgH="393700" progId="Equation.3">
                    <p:embed/>
                    <p:pic>
                      <p:nvPicPr>
                        <p:cNvPr id="0" name="图片 307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453" y="45"/>
                          <a:ext cx="635" cy="55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200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4300" cy="142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1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实验原理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减速电位法</a:t>
            </a:r>
            <a:endParaRPr kumimoji="0" lang="zh-CN" altLang="en-US" sz="2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3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2133600"/>
            <a:ext cx="3367087" cy="33845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4643438" y="3284538"/>
          <a:ext cx="2992437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092200" imgH="393700" progId="Equation.3">
                  <p:embed/>
                </p:oleObj>
              </mc:Choice>
              <mc:Fallback>
                <p:oleObj name="" r:id="rId2" imgW="1092200" imgH="3937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43438" y="3284538"/>
                        <a:ext cx="2992437" cy="10842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4500563" y="1916113"/>
          <a:ext cx="388937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4" imgW="1397635" imgH="368300" progId="Equation.3">
                  <p:embed/>
                </p:oleObj>
              </mc:Choice>
              <mc:Fallback>
                <p:oleObj name="" r:id="rId4" imgW="1397635" imgH="368300" progId="Equation.3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0563" y="1916113"/>
                        <a:ext cx="3889375" cy="10318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Rectangle 11"/>
          <p:cNvSpPr>
            <a:spLocks noChangeArrowheads="1"/>
          </p:cNvSpPr>
          <p:nvPr/>
        </p:nvSpPr>
        <p:spPr bwMode="auto">
          <a:xfrm>
            <a:off x="3995738" y="4508500"/>
            <a:ext cx="47894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截止电压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U</a:t>
            </a:r>
            <a:r>
              <a:rPr kumimoji="0" lang="en-US" altLang="zh-CN" sz="2400" b="0" i="0" u="none" strike="noStrike" kern="1200" cap="none" spc="0" normalizeH="0" baseline="-25000" noProof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与入射光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频率   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成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线性关系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h 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=  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e k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23" name="Picture 1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075" y="4664075"/>
            <a:ext cx="396875" cy="496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6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6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6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6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22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6">
                                            <p:txEl>
                                              <p:charRg st="22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6">
                                            <p:txEl>
                                              <p:charRg st="22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46">
                                            <p:txEl>
                                              <p:charRg st="22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46">
                                            <p:txEl>
                                              <p:charRg st="22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实验原理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—</a:t>
            </a:r>
            <a:r>
              <a:rPr kumimoji="0" lang="zh-CN" altLang="en-US" sz="2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确定截止电压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</a:t>
            </a:r>
            <a:r>
              <a:rPr kumimoji="0" lang="en-US" altLang="zh-CN" sz="2800" b="0" i="1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</a:t>
            </a:r>
            <a:endParaRPr kumimoji="0" lang="en-US" altLang="zh-CN" sz="2800" b="0" i="1" u="none" strike="noStrike" kern="1200" cap="none" spc="0" normalizeH="0" baseline="-2500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4941888"/>
            <a:ext cx="8001000" cy="13160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拐点法：截止电压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就是曲线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段拐点对应的电压值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o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交点法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：曲线与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轴交点的电位差近似等于截止电压（电流为零所对应的电压） 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8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7900" y="1844675"/>
            <a:ext cx="2879725" cy="2941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773238"/>
            <a:ext cx="2886075" cy="3024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267">
                                            <p:txEl>
                                              <p:charRg st="0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charRg st="26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267">
                                            <p:txEl>
                                              <p:charRg st="26" end="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实验仪器</a:t>
            </a:r>
            <a:endParaRPr kumimoji="0" lang="zh-CN" altLang="zh-CN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339" name="Rectangle 3"/>
          <p:cNvSpPr>
            <a:spLocks noGrp="1"/>
          </p:cNvSpPr>
          <p:nvPr>
            <p:ph type="body" sz="half" idx="4294967295"/>
          </p:nvPr>
        </p:nvSpPr>
        <p:spPr>
          <a:xfrm>
            <a:off x="539750" y="1773238"/>
            <a:ext cx="8001000" cy="2057400"/>
          </a:xfrm>
          <a:ln/>
        </p:spPr>
        <p:txBody>
          <a:bodyPr vert="horz" wrap="square" lIns="91440" tIns="45720" rIns="91440" bIns="45720" anchor="t"/>
          <a:lstStyle>
            <a:lvl1pPr lvl="0">
              <a:buClr>
                <a:schemeClr val="accent2"/>
              </a:buClr>
              <a:buSzTx/>
              <a:buFont typeface="Wingdings" panose="05000000000000000000" pitchFamily="2" charset="2"/>
              <a:defRPr sz="2400"/>
            </a:lvl1pPr>
            <a:lvl2pPr lvl="1">
              <a:buClr>
                <a:schemeClr val="accent2"/>
              </a:buClr>
              <a:buSzTx/>
              <a:buFont typeface="Wingdings" panose="05000000000000000000" pitchFamily="2" charset="2"/>
              <a:defRPr sz="2200"/>
            </a:lvl2pPr>
            <a:lvl3pPr lvl="2">
              <a:buClr>
                <a:schemeClr val="accent2"/>
              </a:buClr>
              <a:buSzTx/>
              <a:buFont typeface="Wingdings" panose="05000000000000000000" pitchFamily="2" charset="2"/>
              <a:defRPr sz="2100"/>
            </a:lvl3pPr>
            <a:lvl4pPr lvl="3">
              <a:buClr>
                <a:schemeClr val="accent2"/>
              </a:buClr>
              <a:buSzTx/>
              <a:buFont typeface="Wingdings" panose="05000000000000000000" pitchFamily="2" charset="2"/>
              <a:defRPr sz="1800"/>
            </a:lvl4pPr>
            <a:lvl5pPr lvl="4">
              <a:buClr>
                <a:schemeClr val="accent2"/>
              </a:buClr>
              <a:buSzTx/>
              <a:buFont typeface="Wingdings" panose="05000000000000000000" pitchFamily="2" charset="2"/>
              <a:defRPr sz="1800"/>
            </a:lvl5pPr>
          </a:lstStyle>
          <a:p>
            <a:pPr lvl="0" eaLnBrk="1" hangingPunct="1"/>
            <a:r>
              <a:rPr lang="zh-CN" altLang="zh-CN" sz="2800" dirty="0"/>
              <a:t>ZKY-GD-4微机型光电效应实验仪</a:t>
            </a:r>
            <a:endParaRPr lang="zh-CN" altLang="zh-CN" sz="2800" dirty="0"/>
          </a:p>
        </p:txBody>
      </p:sp>
      <p:pic>
        <p:nvPicPr>
          <p:cNvPr id="11268" name="Picture 4" descr="20190907_1527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0" y="2565400"/>
            <a:ext cx="6084888" cy="3422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</p:bld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0</TotalTime>
  <Words>730</Words>
  <Application>WPS 演示</Application>
  <PresentationFormat>全屏显示(4:3)</PresentationFormat>
  <Paragraphs>93</Paragraphs>
  <Slides>18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Verdana</vt:lpstr>
      <vt:lpstr>等线</vt:lpstr>
      <vt:lpstr>Symbol</vt:lpstr>
      <vt:lpstr>微软雅黑</vt:lpstr>
      <vt:lpstr>Arial Unicode MS</vt:lpstr>
      <vt:lpstr>Calibri</vt:lpstr>
      <vt:lpstr>Profile</vt:lpstr>
      <vt:lpstr>1_Profile</vt:lpstr>
      <vt:lpstr>Equation.3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tongji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实验MP-3    夫兰克赫兹实验</dc:title>
  <dc:creator>PCB</dc:creator>
  <cp:lastModifiedBy>yfr</cp:lastModifiedBy>
  <cp:revision>225</cp:revision>
  <dcterms:created xsi:type="dcterms:W3CDTF">2003-05-21T09:11:20Z</dcterms:created>
  <dcterms:modified xsi:type="dcterms:W3CDTF">2020-09-22T07:53:41Z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